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63" r:id="rId5"/>
    <p:sldId id="264" r:id="rId6"/>
    <p:sldId id="265" r:id="rId7"/>
    <p:sldId id="259" r:id="rId8"/>
    <p:sldId id="260" r:id="rId9"/>
    <p:sldId id="261" r:id="rId10"/>
    <p:sldId id="262"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5" r:id="rId36"/>
    <p:sldId id="290" r:id="rId37"/>
    <p:sldId id="291" r:id="rId38"/>
    <p:sldId id="292" r:id="rId39"/>
    <p:sldId id="298" r:id="rId40"/>
    <p:sldId id="299" r:id="rId41"/>
    <p:sldId id="293" r:id="rId42"/>
    <p:sldId id="296" r:id="rId43"/>
    <p:sldId id="297" r:id="rId44"/>
    <p:sldId id="300" r:id="rId45"/>
    <p:sldId id="301" r:id="rId46"/>
    <p:sldId id="302" r:id="rId47"/>
    <p:sldId id="303" r:id="rId48"/>
    <p:sldId id="304" r:id="rId49"/>
    <p:sldId id="305" r:id="rId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8841531-D9E2-43B2-9A3D-0BDEB9E234DE}">
          <p14:sldIdLst>
            <p14:sldId id="256"/>
            <p14:sldId id="257"/>
            <p14:sldId id="258"/>
            <p14:sldId id="263"/>
            <p14:sldId id="264"/>
            <p14:sldId id="265"/>
            <p14:sldId id="259"/>
            <p14:sldId id="260"/>
            <p14:sldId id="261"/>
            <p14:sldId id="262"/>
            <p14:sldId id="266"/>
            <p14:sldId id="267"/>
            <p14:sldId id="268"/>
            <p14:sldId id="269"/>
            <p14:sldId id="270"/>
            <p14:sldId id="271"/>
            <p14:sldId id="272"/>
            <p14:sldId id="273"/>
            <p14:sldId id="274"/>
            <p14:sldId id="275"/>
            <p14:sldId id="276"/>
            <p14:sldId id="277"/>
            <p14:sldId id="278"/>
            <p14:sldId id="279"/>
            <p14:sldId id="280"/>
            <p14:sldId id="281"/>
            <p14:sldId id="282"/>
            <p14:sldId id="283"/>
            <p14:sldId id="284"/>
            <p14:sldId id="285"/>
            <p14:sldId id="286"/>
            <p14:sldId id="287"/>
            <p14:sldId id="288"/>
            <p14:sldId id="289"/>
            <p14:sldId id="295"/>
            <p14:sldId id="290"/>
            <p14:sldId id="291"/>
            <p14:sldId id="292"/>
            <p14:sldId id="298"/>
            <p14:sldId id="299"/>
            <p14:sldId id="293"/>
            <p14:sldId id="296"/>
            <p14:sldId id="297"/>
            <p14:sldId id="300"/>
            <p14:sldId id="301"/>
            <p14:sldId id="302"/>
            <p14:sldId id="303"/>
            <p14:sldId id="304"/>
            <p14:sldId id="305"/>
          </p14:sldIdLst>
        </p14:section>
        <p14:section name="Untitled Section" id="{F3C1A9A5-F952-45D8-910C-B5DB1F7DEBC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2945"/>
  </p:normalViewPr>
  <p:slideViewPr>
    <p:cSldViewPr snapToGrid="0">
      <p:cViewPr varScale="1">
        <p:scale>
          <a:sx n="104" d="100"/>
          <a:sy n="104" d="100"/>
        </p:scale>
        <p:origin x="896" y="2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EA832D-BD94-6570-B149-3CF56B79502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37607EB-828B-5E82-96A1-402D14F8861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605D1EE-50CB-93E7-1722-D7F5D68F6B6D}"/>
              </a:ext>
            </a:extLst>
          </p:cNvPr>
          <p:cNvSpPr>
            <a:spLocks noGrp="1"/>
          </p:cNvSpPr>
          <p:nvPr>
            <p:ph type="dt" sz="half" idx="10"/>
          </p:nvPr>
        </p:nvSpPr>
        <p:spPr/>
        <p:txBody>
          <a:bodyPr/>
          <a:lstStyle/>
          <a:p>
            <a:fld id="{D0D8A512-D9EA-4AD1-B995-2ECA4580723C}" type="datetimeFigureOut">
              <a:rPr lang="en-US" smtClean="0"/>
              <a:t>6/4/24</a:t>
            </a:fld>
            <a:endParaRPr lang="en-US"/>
          </a:p>
        </p:txBody>
      </p:sp>
      <p:sp>
        <p:nvSpPr>
          <p:cNvPr id="5" name="Footer Placeholder 4">
            <a:extLst>
              <a:ext uri="{FF2B5EF4-FFF2-40B4-BE49-F238E27FC236}">
                <a16:creationId xmlns:a16="http://schemas.microsoft.com/office/drawing/2014/main" id="{A13772B5-0F18-17DF-11BD-DBA61D4765D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3D70D47-FC7A-8310-632A-414AE1783D9C}"/>
              </a:ext>
            </a:extLst>
          </p:cNvPr>
          <p:cNvSpPr>
            <a:spLocks noGrp="1"/>
          </p:cNvSpPr>
          <p:nvPr>
            <p:ph type="sldNum" sz="quarter" idx="12"/>
          </p:nvPr>
        </p:nvSpPr>
        <p:spPr/>
        <p:txBody>
          <a:bodyPr/>
          <a:lstStyle/>
          <a:p>
            <a:fld id="{CF028FC9-E757-422F-A11B-1DA460AC3F55}" type="slidenum">
              <a:rPr lang="en-US" smtClean="0"/>
              <a:t>‹#›</a:t>
            </a:fld>
            <a:endParaRPr lang="en-US"/>
          </a:p>
        </p:txBody>
      </p:sp>
    </p:spTree>
    <p:extLst>
      <p:ext uri="{BB962C8B-B14F-4D97-AF65-F5344CB8AC3E}">
        <p14:creationId xmlns:p14="http://schemas.microsoft.com/office/powerpoint/2010/main" val="32592783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2B265F-5394-3C8C-BA81-4C839B682E1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03097AA-0BEB-58EF-2D54-397CC768DA1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E43C8FD-9ED6-1B9A-912D-33B5C96E2396}"/>
              </a:ext>
            </a:extLst>
          </p:cNvPr>
          <p:cNvSpPr>
            <a:spLocks noGrp="1"/>
          </p:cNvSpPr>
          <p:nvPr>
            <p:ph type="dt" sz="half" idx="10"/>
          </p:nvPr>
        </p:nvSpPr>
        <p:spPr/>
        <p:txBody>
          <a:bodyPr/>
          <a:lstStyle/>
          <a:p>
            <a:fld id="{D0D8A512-D9EA-4AD1-B995-2ECA4580723C}" type="datetimeFigureOut">
              <a:rPr lang="en-US" smtClean="0"/>
              <a:t>6/4/24</a:t>
            </a:fld>
            <a:endParaRPr lang="en-US"/>
          </a:p>
        </p:txBody>
      </p:sp>
      <p:sp>
        <p:nvSpPr>
          <p:cNvPr id="5" name="Footer Placeholder 4">
            <a:extLst>
              <a:ext uri="{FF2B5EF4-FFF2-40B4-BE49-F238E27FC236}">
                <a16:creationId xmlns:a16="http://schemas.microsoft.com/office/drawing/2014/main" id="{AEC7B135-2620-E9AD-E2F6-937FF3BCDE6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610937F-2FD1-A37A-DCC2-98EACA98BAD8}"/>
              </a:ext>
            </a:extLst>
          </p:cNvPr>
          <p:cNvSpPr>
            <a:spLocks noGrp="1"/>
          </p:cNvSpPr>
          <p:nvPr>
            <p:ph type="sldNum" sz="quarter" idx="12"/>
          </p:nvPr>
        </p:nvSpPr>
        <p:spPr/>
        <p:txBody>
          <a:bodyPr/>
          <a:lstStyle/>
          <a:p>
            <a:fld id="{CF028FC9-E757-422F-A11B-1DA460AC3F55}" type="slidenum">
              <a:rPr lang="en-US" smtClean="0"/>
              <a:t>‹#›</a:t>
            </a:fld>
            <a:endParaRPr lang="en-US"/>
          </a:p>
        </p:txBody>
      </p:sp>
    </p:spTree>
    <p:extLst>
      <p:ext uri="{BB962C8B-B14F-4D97-AF65-F5344CB8AC3E}">
        <p14:creationId xmlns:p14="http://schemas.microsoft.com/office/powerpoint/2010/main" val="33282250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33CD014-F259-B8E1-2E9E-3981823D13D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D5113B2-82E4-3749-450E-B1E17E660DC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03D6914-30CC-E7B9-F963-2FD964414D62}"/>
              </a:ext>
            </a:extLst>
          </p:cNvPr>
          <p:cNvSpPr>
            <a:spLocks noGrp="1"/>
          </p:cNvSpPr>
          <p:nvPr>
            <p:ph type="dt" sz="half" idx="10"/>
          </p:nvPr>
        </p:nvSpPr>
        <p:spPr/>
        <p:txBody>
          <a:bodyPr/>
          <a:lstStyle/>
          <a:p>
            <a:fld id="{D0D8A512-D9EA-4AD1-B995-2ECA4580723C}" type="datetimeFigureOut">
              <a:rPr lang="en-US" smtClean="0"/>
              <a:t>6/4/24</a:t>
            </a:fld>
            <a:endParaRPr lang="en-US"/>
          </a:p>
        </p:txBody>
      </p:sp>
      <p:sp>
        <p:nvSpPr>
          <p:cNvPr id="5" name="Footer Placeholder 4">
            <a:extLst>
              <a:ext uri="{FF2B5EF4-FFF2-40B4-BE49-F238E27FC236}">
                <a16:creationId xmlns:a16="http://schemas.microsoft.com/office/drawing/2014/main" id="{D5B23F1D-4899-913A-CFCE-A87A1F0FA45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2B5123-FD81-9296-3D1D-17E43B313976}"/>
              </a:ext>
            </a:extLst>
          </p:cNvPr>
          <p:cNvSpPr>
            <a:spLocks noGrp="1"/>
          </p:cNvSpPr>
          <p:nvPr>
            <p:ph type="sldNum" sz="quarter" idx="12"/>
          </p:nvPr>
        </p:nvSpPr>
        <p:spPr/>
        <p:txBody>
          <a:bodyPr/>
          <a:lstStyle/>
          <a:p>
            <a:fld id="{CF028FC9-E757-422F-A11B-1DA460AC3F55}" type="slidenum">
              <a:rPr lang="en-US" smtClean="0"/>
              <a:t>‹#›</a:t>
            </a:fld>
            <a:endParaRPr lang="en-US"/>
          </a:p>
        </p:txBody>
      </p:sp>
    </p:spTree>
    <p:extLst>
      <p:ext uri="{BB962C8B-B14F-4D97-AF65-F5344CB8AC3E}">
        <p14:creationId xmlns:p14="http://schemas.microsoft.com/office/powerpoint/2010/main" val="18098265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CDCE15-5FC8-298F-ECA9-6F0B6C8832E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DFBCF54-C44B-172E-9042-0E7134B592C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16B0B84-CBA2-619D-3495-846786EA2E8F}"/>
              </a:ext>
            </a:extLst>
          </p:cNvPr>
          <p:cNvSpPr>
            <a:spLocks noGrp="1"/>
          </p:cNvSpPr>
          <p:nvPr>
            <p:ph type="dt" sz="half" idx="10"/>
          </p:nvPr>
        </p:nvSpPr>
        <p:spPr/>
        <p:txBody>
          <a:bodyPr/>
          <a:lstStyle/>
          <a:p>
            <a:fld id="{D0D8A512-D9EA-4AD1-B995-2ECA4580723C}" type="datetimeFigureOut">
              <a:rPr lang="en-US" smtClean="0"/>
              <a:t>6/4/24</a:t>
            </a:fld>
            <a:endParaRPr lang="en-US"/>
          </a:p>
        </p:txBody>
      </p:sp>
      <p:sp>
        <p:nvSpPr>
          <p:cNvPr id="5" name="Footer Placeholder 4">
            <a:extLst>
              <a:ext uri="{FF2B5EF4-FFF2-40B4-BE49-F238E27FC236}">
                <a16:creationId xmlns:a16="http://schemas.microsoft.com/office/drawing/2014/main" id="{B313AD22-9263-6E6C-97ED-E675D78ED3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6ABA64E-47D6-4A42-6B90-3588E5EF5F4E}"/>
              </a:ext>
            </a:extLst>
          </p:cNvPr>
          <p:cNvSpPr>
            <a:spLocks noGrp="1"/>
          </p:cNvSpPr>
          <p:nvPr>
            <p:ph type="sldNum" sz="quarter" idx="12"/>
          </p:nvPr>
        </p:nvSpPr>
        <p:spPr/>
        <p:txBody>
          <a:bodyPr/>
          <a:lstStyle/>
          <a:p>
            <a:fld id="{CF028FC9-E757-422F-A11B-1DA460AC3F55}" type="slidenum">
              <a:rPr lang="en-US" smtClean="0"/>
              <a:t>‹#›</a:t>
            </a:fld>
            <a:endParaRPr lang="en-US"/>
          </a:p>
        </p:txBody>
      </p:sp>
    </p:spTree>
    <p:extLst>
      <p:ext uri="{BB962C8B-B14F-4D97-AF65-F5344CB8AC3E}">
        <p14:creationId xmlns:p14="http://schemas.microsoft.com/office/powerpoint/2010/main" val="24733737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4B509E-0600-A1E9-6D99-21D030527AA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CF758AF-B310-3008-76B6-7E4E06623B0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F5506CF-2F92-EF6D-84E2-67BFEC1CEBB8}"/>
              </a:ext>
            </a:extLst>
          </p:cNvPr>
          <p:cNvSpPr>
            <a:spLocks noGrp="1"/>
          </p:cNvSpPr>
          <p:nvPr>
            <p:ph type="dt" sz="half" idx="10"/>
          </p:nvPr>
        </p:nvSpPr>
        <p:spPr/>
        <p:txBody>
          <a:bodyPr/>
          <a:lstStyle/>
          <a:p>
            <a:fld id="{D0D8A512-D9EA-4AD1-B995-2ECA4580723C}" type="datetimeFigureOut">
              <a:rPr lang="en-US" smtClean="0"/>
              <a:t>6/4/24</a:t>
            </a:fld>
            <a:endParaRPr lang="en-US"/>
          </a:p>
        </p:txBody>
      </p:sp>
      <p:sp>
        <p:nvSpPr>
          <p:cNvPr id="5" name="Footer Placeholder 4">
            <a:extLst>
              <a:ext uri="{FF2B5EF4-FFF2-40B4-BE49-F238E27FC236}">
                <a16:creationId xmlns:a16="http://schemas.microsoft.com/office/drawing/2014/main" id="{D5E2DD94-C06E-926D-2022-645B3243352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0196760-C0C5-4B4E-369B-307709BC1416}"/>
              </a:ext>
            </a:extLst>
          </p:cNvPr>
          <p:cNvSpPr>
            <a:spLocks noGrp="1"/>
          </p:cNvSpPr>
          <p:nvPr>
            <p:ph type="sldNum" sz="quarter" idx="12"/>
          </p:nvPr>
        </p:nvSpPr>
        <p:spPr/>
        <p:txBody>
          <a:bodyPr/>
          <a:lstStyle/>
          <a:p>
            <a:fld id="{CF028FC9-E757-422F-A11B-1DA460AC3F55}" type="slidenum">
              <a:rPr lang="en-US" smtClean="0"/>
              <a:t>‹#›</a:t>
            </a:fld>
            <a:endParaRPr lang="en-US"/>
          </a:p>
        </p:txBody>
      </p:sp>
    </p:spTree>
    <p:extLst>
      <p:ext uri="{BB962C8B-B14F-4D97-AF65-F5344CB8AC3E}">
        <p14:creationId xmlns:p14="http://schemas.microsoft.com/office/powerpoint/2010/main" val="8743753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123EBB-1623-049D-A462-CB8A61B4FDD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6DA1884-D7B6-0B2D-A528-F0DB4B47355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F7C72D5-AFB5-BFA4-F2A6-A9D8C7406D8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B32F7A8-9E05-79F2-B211-E3496CFF4273}"/>
              </a:ext>
            </a:extLst>
          </p:cNvPr>
          <p:cNvSpPr>
            <a:spLocks noGrp="1"/>
          </p:cNvSpPr>
          <p:nvPr>
            <p:ph type="dt" sz="half" idx="10"/>
          </p:nvPr>
        </p:nvSpPr>
        <p:spPr/>
        <p:txBody>
          <a:bodyPr/>
          <a:lstStyle/>
          <a:p>
            <a:fld id="{D0D8A512-D9EA-4AD1-B995-2ECA4580723C}" type="datetimeFigureOut">
              <a:rPr lang="en-US" smtClean="0"/>
              <a:t>6/4/24</a:t>
            </a:fld>
            <a:endParaRPr lang="en-US"/>
          </a:p>
        </p:txBody>
      </p:sp>
      <p:sp>
        <p:nvSpPr>
          <p:cNvPr id="6" name="Footer Placeholder 5">
            <a:extLst>
              <a:ext uri="{FF2B5EF4-FFF2-40B4-BE49-F238E27FC236}">
                <a16:creationId xmlns:a16="http://schemas.microsoft.com/office/drawing/2014/main" id="{791E2286-6F95-BB71-B033-497E907C4A7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2E2BD3A-791C-007F-6005-6746A8865B13}"/>
              </a:ext>
            </a:extLst>
          </p:cNvPr>
          <p:cNvSpPr>
            <a:spLocks noGrp="1"/>
          </p:cNvSpPr>
          <p:nvPr>
            <p:ph type="sldNum" sz="quarter" idx="12"/>
          </p:nvPr>
        </p:nvSpPr>
        <p:spPr/>
        <p:txBody>
          <a:bodyPr/>
          <a:lstStyle/>
          <a:p>
            <a:fld id="{CF028FC9-E757-422F-A11B-1DA460AC3F55}" type="slidenum">
              <a:rPr lang="en-US" smtClean="0"/>
              <a:t>‹#›</a:t>
            </a:fld>
            <a:endParaRPr lang="en-US"/>
          </a:p>
        </p:txBody>
      </p:sp>
    </p:spTree>
    <p:extLst>
      <p:ext uri="{BB962C8B-B14F-4D97-AF65-F5344CB8AC3E}">
        <p14:creationId xmlns:p14="http://schemas.microsoft.com/office/powerpoint/2010/main" val="10644603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E5DED-DCEE-B380-6F51-C8B7243887E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7D0F5F3-511F-031E-B1EF-7C11B72AC2B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37B807E-707D-CA67-57FB-58AB61249CD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1B53858-D6A3-0A63-83ED-78EB5F5D43F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5C3DF1C-029B-B9DC-5A16-AF0FA892FFC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8CE697D-7F57-CDA4-1720-354F87EB16D5}"/>
              </a:ext>
            </a:extLst>
          </p:cNvPr>
          <p:cNvSpPr>
            <a:spLocks noGrp="1"/>
          </p:cNvSpPr>
          <p:nvPr>
            <p:ph type="dt" sz="half" idx="10"/>
          </p:nvPr>
        </p:nvSpPr>
        <p:spPr/>
        <p:txBody>
          <a:bodyPr/>
          <a:lstStyle/>
          <a:p>
            <a:fld id="{D0D8A512-D9EA-4AD1-B995-2ECA4580723C}" type="datetimeFigureOut">
              <a:rPr lang="en-US" smtClean="0"/>
              <a:t>6/4/24</a:t>
            </a:fld>
            <a:endParaRPr lang="en-US"/>
          </a:p>
        </p:txBody>
      </p:sp>
      <p:sp>
        <p:nvSpPr>
          <p:cNvPr id="8" name="Footer Placeholder 7">
            <a:extLst>
              <a:ext uri="{FF2B5EF4-FFF2-40B4-BE49-F238E27FC236}">
                <a16:creationId xmlns:a16="http://schemas.microsoft.com/office/drawing/2014/main" id="{2A4C057C-56A0-6EB7-9419-E8CC32EB755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744F9D7-DC1C-9184-E4CC-12557DEAC847}"/>
              </a:ext>
            </a:extLst>
          </p:cNvPr>
          <p:cNvSpPr>
            <a:spLocks noGrp="1"/>
          </p:cNvSpPr>
          <p:nvPr>
            <p:ph type="sldNum" sz="quarter" idx="12"/>
          </p:nvPr>
        </p:nvSpPr>
        <p:spPr/>
        <p:txBody>
          <a:bodyPr/>
          <a:lstStyle/>
          <a:p>
            <a:fld id="{CF028FC9-E757-422F-A11B-1DA460AC3F55}" type="slidenum">
              <a:rPr lang="en-US" smtClean="0"/>
              <a:t>‹#›</a:t>
            </a:fld>
            <a:endParaRPr lang="en-US"/>
          </a:p>
        </p:txBody>
      </p:sp>
    </p:spTree>
    <p:extLst>
      <p:ext uri="{BB962C8B-B14F-4D97-AF65-F5344CB8AC3E}">
        <p14:creationId xmlns:p14="http://schemas.microsoft.com/office/powerpoint/2010/main" val="22809735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30B4DE-C694-B031-0CC7-49F743A1A6A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81E2FEE-D14F-17D9-44B6-BCFAA9797414}"/>
              </a:ext>
            </a:extLst>
          </p:cNvPr>
          <p:cNvSpPr>
            <a:spLocks noGrp="1"/>
          </p:cNvSpPr>
          <p:nvPr>
            <p:ph type="dt" sz="half" idx="10"/>
          </p:nvPr>
        </p:nvSpPr>
        <p:spPr/>
        <p:txBody>
          <a:bodyPr/>
          <a:lstStyle/>
          <a:p>
            <a:fld id="{D0D8A512-D9EA-4AD1-B995-2ECA4580723C}" type="datetimeFigureOut">
              <a:rPr lang="en-US" smtClean="0"/>
              <a:t>6/4/24</a:t>
            </a:fld>
            <a:endParaRPr lang="en-US"/>
          </a:p>
        </p:txBody>
      </p:sp>
      <p:sp>
        <p:nvSpPr>
          <p:cNvPr id="4" name="Footer Placeholder 3">
            <a:extLst>
              <a:ext uri="{FF2B5EF4-FFF2-40B4-BE49-F238E27FC236}">
                <a16:creationId xmlns:a16="http://schemas.microsoft.com/office/drawing/2014/main" id="{C1903E16-EB10-9A3F-22B1-619D1308687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A60FCD1-BEB5-E47F-354D-904C5A5D0191}"/>
              </a:ext>
            </a:extLst>
          </p:cNvPr>
          <p:cNvSpPr>
            <a:spLocks noGrp="1"/>
          </p:cNvSpPr>
          <p:nvPr>
            <p:ph type="sldNum" sz="quarter" idx="12"/>
          </p:nvPr>
        </p:nvSpPr>
        <p:spPr/>
        <p:txBody>
          <a:bodyPr/>
          <a:lstStyle/>
          <a:p>
            <a:fld id="{CF028FC9-E757-422F-A11B-1DA460AC3F55}" type="slidenum">
              <a:rPr lang="en-US" smtClean="0"/>
              <a:t>‹#›</a:t>
            </a:fld>
            <a:endParaRPr lang="en-US"/>
          </a:p>
        </p:txBody>
      </p:sp>
    </p:spTree>
    <p:extLst>
      <p:ext uri="{BB962C8B-B14F-4D97-AF65-F5344CB8AC3E}">
        <p14:creationId xmlns:p14="http://schemas.microsoft.com/office/powerpoint/2010/main" val="1117874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4394EDF-4EA9-B7AC-C821-382081220FD9}"/>
              </a:ext>
            </a:extLst>
          </p:cNvPr>
          <p:cNvSpPr>
            <a:spLocks noGrp="1"/>
          </p:cNvSpPr>
          <p:nvPr>
            <p:ph type="dt" sz="half" idx="10"/>
          </p:nvPr>
        </p:nvSpPr>
        <p:spPr/>
        <p:txBody>
          <a:bodyPr/>
          <a:lstStyle/>
          <a:p>
            <a:fld id="{D0D8A512-D9EA-4AD1-B995-2ECA4580723C}" type="datetimeFigureOut">
              <a:rPr lang="en-US" smtClean="0"/>
              <a:t>6/4/24</a:t>
            </a:fld>
            <a:endParaRPr lang="en-US"/>
          </a:p>
        </p:txBody>
      </p:sp>
      <p:sp>
        <p:nvSpPr>
          <p:cNvPr id="3" name="Footer Placeholder 2">
            <a:extLst>
              <a:ext uri="{FF2B5EF4-FFF2-40B4-BE49-F238E27FC236}">
                <a16:creationId xmlns:a16="http://schemas.microsoft.com/office/drawing/2014/main" id="{3DF97526-4E86-9B47-F04B-678756E288C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0BAD33C-4086-0BA8-2B78-5E12F825BE50}"/>
              </a:ext>
            </a:extLst>
          </p:cNvPr>
          <p:cNvSpPr>
            <a:spLocks noGrp="1"/>
          </p:cNvSpPr>
          <p:nvPr>
            <p:ph type="sldNum" sz="quarter" idx="12"/>
          </p:nvPr>
        </p:nvSpPr>
        <p:spPr/>
        <p:txBody>
          <a:bodyPr/>
          <a:lstStyle/>
          <a:p>
            <a:fld id="{CF028FC9-E757-422F-A11B-1DA460AC3F55}" type="slidenum">
              <a:rPr lang="en-US" smtClean="0"/>
              <a:t>‹#›</a:t>
            </a:fld>
            <a:endParaRPr lang="en-US"/>
          </a:p>
        </p:txBody>
      </p:sp>
    </p:spTree>
    <p:extLst>
      <p:ext uri="{BB962C8B-B14F-4D97-AF65-F5344CB8AC3E}">
        <p14:creationId xmlns:p14="http://schemas.microsoft.com/office/powerpoint/2010/main" val="6631572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B1A12E-EAE0-D225-8E43-E3595C1FEB7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E86AC68-5F2A-B7B3-3674-CE8AB5CD33B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34F9346-1535-4AE9-4E33-7F862343156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88CD004-2284-42A6-944B-A628032AA575}"/>
              </a:ext>
            </a:extLst>
          </p:cNvPr>
          <p:cNvSpPr>
            <a:spLocks noGrp="1"/>
          </p:cNvSpPr>
          <p:nvPr>
            <p:ph type="dt" sz="half" idx="10"/>
          </p:nvPr>
        </p:nvSpPr>
        <p:spPr/>
        <p:txBody>
          <a:bodyPr/>
          <a:lstStyle/>
          <a:p>
            <a:fld id="{D0D8A512-D9EA-4AD1-B995-2ECA4580723C}" type="datetimeFigureOut">
              <a:rPr lang="en-US" smtClean="0"/>
              <a:t>6/4/24</a:t>
            </a:fld>
            <a:endParaRPr lang="en-US"/>
          </a:p>
        </p:txBody>
      </p:sp>
      <p:sp>
        <p:nvSpPr>
          <p:cNvPr id="6" name="Footer Placeholder 5">
            <a:extLst>
              <a:ext uri="{FF2B5EF4-FFF2-40B4-BE49-F238E27FC236}">
                <a16:creationId xmlns:a16="http://schemas.microsoft.com/office/drawing/2014/main" id="{DFA7A168-6B45-2D61-18C1-5BA559CFE15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C621EE1-F1A9-2263-3F61-892CDBF9E70C}"/>
              </a:ext>
            </a:extLst>
          </p:cNvPr>
          <p:cNvSpPr>
            <a:spLocks noGrp="1"/>
          </p:cNvSpPr>
          <p:nvPr>
            <p:ph type="sldNum" sz="quarter" idx="12"/>
          </p:nvPr>
        </p:nvSpPr>
        <p:spPr/>
        <p:txBody>
          <a:bodyPr/>
          <a:lstStyle/>
          <a:p>
            <a:fld id="{CF028FC9-E757-422F-A11B-1DA460AC3F55}" type="slidenum">
              <a:rPr lang="en-US" smtClean="0"/>
              <a:t>‹#›</a:t>
            </a:fld>
            <a:endParaRPr lang="en-US"/>
          </a:p>
        </p:txBody>
      </p:sp>
    </p:spTree>
    <p:extLst>
      <p:ext uri="{BB962C8B-B14F-4D97-AF65-F5344CB8AC3E}">
        <p14:creationId xmlns:p14="http://schemas.microsoft.com/office/powerpoint/2010/main" val="41881917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A7B079-17C8-B7B6-096F-0BDEDAFBCA4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FBBF72C-2E8A-552A-3B7A-CA45EC7EFB6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C648525-809C-5402-DE18-9FCFA457F54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AB8AAD2-8514-E889-626E-B9E227DB15D6}"/>
              </a:ext>
            </a:extLst>
          </p:cNvPr>
          <p:cNvSpPr>
            <a:spLocks noGrp="1"/>
          </p:cNvSpPr>
          <p:nvPr>
            <p:ph type="dt" sz="half" idx="10"/>
          </p:nvPr>
        </p:nvSpPr>
        <p:spPr/>
        <p:txBody>
          <a:bodyPr/>
          <a:lstStyle/>
          <a:p>
            <a:fld id="{D0D8A512-D9EA-4AD1-B995-2ECA4580723C}" type="datetimeFigureOut">
              <a:rPr lang="en-US" smtClean="0"/>
              <a:t>6/4/24</a:t>
            </a:fld>
            <a:endParaRPr lang="en-US"/>
          </a:p>
        </p:txBody>
      </p:sp>
      <p:sp>
        <p:nvSpPr>
          <p:cNvPr id="6" name="Footer Placeholder 5">
            <a:extLst>
              <a:ext uri="{FF2B5EF4-FFF2-40B4-BE49-F238E27FC236}">
                <a16:creationId xmlns:a16="http://schemas.microsoft.com/office/drawing/2014/main" id="{555E68F3-3B85-86D4-F580-4E9FA55D2C8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F89D10F-2366-3B11-60EB-DBFE08CF50D2}"/>
              </a:ext>
            </a:extLst>
          </p:cNvPr>
          <p:cNvSpPr>
            <a:spLocks noGrp="1"/>
          </p:cNvSpPr>
          <p:nvPr>
            <p:ph type="sldNum" sz="quarter" idx="12"/>
          </p:nvPr>
        </p:nvSpPr>
        <p:spPr/>
        <p:txBody>
          <a:bodyPr/>
          <a:lstStyle/>
          <a:p>
            <a:fld id="{CF028FC9-E757-422F-A11B-1DA460AC3F55}" type="slidenum">
              <a:rPr lang="en-US" smtClean="0"/>
              <a:t>‹#›</a:t>
            </a:fld>
            <a:endParaRPr lang="en-US"/>
          </a:p>
        </p:txBody>
      </p:sp>
    </p:spTree>
    <p:extLst>
      <p:ext uri="{BB962C8B-B14F-4D97-AF65-F5344CB8AC3E}">
        <p14:creationId xmlns:p14="http://schemas.microsoft.com/office/powerpoint/2010/main" val="9353409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76B9171-9472-CE2B-BCA3-1AF752FFE69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8E20B4F-B315-12E6-1EDA-2851065A90E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424B510-F220-73DF-A743-77EE96C2076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0D8A512-D9EA-4AD1-B995-2ECA4580723C}" type="datetimeFigureOut">
              <a:rPr lang="en-US" smtClean="0"/>
              <a:t>6/4/24</a:t>
            </a:fld>
            <a:endParaRPr lang="en-US"/>
          </a:p>
        </p:txBody>
      </p:sp>
      <p:sp>
        <p:nvSpPr>
          <p:cNvPr id="5" name="Footer Placeholder 4">
            <a:extLst>
              <a:ext uri="{FF2B5EF4-FFF2-40B4-BE49-F238E27FC236}">
                <a16:creationId xmlns:a16="http://schemas.microsoft.com/office/drawing/2014/main" id="{DDB07C18-821F-9F44-B0DD-4058C7C9DBD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9121468-FB0A-F384-31C4-7B3AF77ABA4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F028FC9-E757-422F-A11B-1DA460AC3F55}" type="slidenum">
              <a:rPr lang="en-US" smtClean="0"/>
              <a:t>‹#›</a:t>
            </a:fld>
            <a:endParaRPr lang="en-US"/>
          </a:p>
        </p:txBody>
      </p:sp>
    </p:spTree>
    <p:extLst>
      <p:ext uri="{BB962C8B-B14F-4D97-AF65-F5344CB8AC3E}">
        <p14:creationId xmlns:p14="http://schemas.microsoft.com/office/powerpoint/2010/main" val="39655201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www.google.com/url?sa=i&amp;url=https%3A%2F%2Fcoai.com%2Fcellular-network-architecture&amp;psig=AOvVaw2C1Y8HPcPUNBNJ4nkFSg4B&amp;ust=1715671803206000&amp;source=images&amp;cd=vfe&amp;opi=89978449&amp;ved=0CBQQjhxqFwoTCJCK_9SNioYDFQAAAAAdAAAAABAJ" TargetMode="External"/><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3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2.png"/></Relationships>
</file>

<file path=ppt/slides/_rels/slide3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www.liquidweb.com/blog/client-server-architecture/" TargetMode="Externa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www.researchgate.net/figure/Peer-To-Peer-architecture-1_fig1_315352562" TargetMode="External"/><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2F1572-43BE-6A4D-5B0B-5C918C448F6D}"/>
              </a:ext>
            </a:extLst>
          </p:cNvPr>
          <p:cNvSpPr>
            <a:spLocks noGrp="1"/>
          </p:cNvSpPr>
          <p:nvPr>
            <p:ph type="ctrTitle"/>
          </p:nvPr>
        </p:nvSpPr>
        <p:spPr/>
        <p:txBody>
          <a:bodyPr>
            <a:normAutofit fontScale="90000"/>
          </a:bodyPr>
          <a:lstStyle/>
          <a:p>
            <a:r>
              <a:rPr lang="en-US" dirty="0"/>
              <a:t>UNIT 1: Introduction</a:t>
            </a:r>
            <a:br>
              <a:rPr lang="en-US" dirty="0"/>
            </a:br>
            <a:r>
              <a:rPr lang="en-US" dirty="0"/>
              <a:t>UNIT 2: Architecture</a:t>
            </a:r>
            <a:br>
              <a:rPr lang="en-US" dirty="0"/>
            </a:br>
            <a:endParaRPr lang="en-US" dirty="0"/>
          </a:p>
        </p:txBody>
      </p:sp>
      <p:sp>
        <p:nvSpPr>
          <p:cNvPr id="3" name="Subtitle 2">
            <a:extLst>
              <a:ext uri="{FF2B5EF4-FFF2-40B4-BE49-F238E27FC236}">
                <a16:creationId xmlns:a16="http://schemas.microsoft.com/office/drawing/2014/main" id="{303FE1FE-F4D7-B972-DCFB-5FBF08582DB2}"/>
              </a:ext>
            </a:extLst>
          </p:cNvPr>
          <p:cNvSpPr>
            <a:spLocks noGrp="1"/>
          </p:cNvSpPr>
          <p:nvPr>
            <p:ph type="subTitle" idx="1"/>
          </p:nvPr>
        </p:nvSpPr>
        <p:spPr/>
        <p:txBody>
          <a:bodyPr/>
          <a:lstStyle/>
          <a:p>
            <a:endParaRPr lang="en-US" dirty="0"/>
          </a:p>
          <a:p>
            <a:r>
              <a:rPr lang="en-US" dirty="0" err="1"/>
              <a:t>Shaila</a:t>
            </a:r>
            <a:r>
              <a:rPr lang="en-US" dirty="0"/>
              <a:t> Mitra Neupane| </a:t>
            </a:r>
            <a:r>
              <a:rPr lang="en-US" dirty="0" err="1"/>
              <a:t>KBS,Kathmandu</a:t>
            </a:r>
            <a:endParaRPr lang="en-US" dirty="0"/>
          </a:p>
          <a:p>
            <a:r>
              <a:rPr lang="en-US" dirty="0"/>
              <a:t>BCA 6</a:t>
            </a:r>
            <a:r>
              <a:rPr lang="en-US" baseline="30000" dirty="0"/>
              <a:t>th</a:t>
            </a:r>
            <a:r>
              <a:rPr lang="en-US" dirty="0"/>
              <a:t> Sem</a:t>
            </a:r>
          </a:p>
        </p:txBody>
      </p:sp>
    </p:spTree>
    <p:extLst>
      <p:ext uri="{BB962C8B-B14F-4D97-AF65-F5344CB8AC3E}">
        <p14:creationId xmlns:p14="http://schemas.microsoft.com/office/powerpoint/2010/main" val="1395113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COAI - Cellular Network Architecture">
            <a:extLst>
              <a:ext uri="{FF2B5EF4-FFF2-40B4-BE49-F238E27FC236}">
                <a16:creationId xmlns:a16="http://schemas.microsoft.com/office/drawing/2014/main" id="{EEE8A084-71D2-548C-D0A2-CD67C8FD48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6388" y="380142"/>
            <a:ext cx="8957592" cy="534256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5DE0E26A-12D6-911C-439D-EF6D24ADEF30}"/>
              </a:ext>
            </a:extLst>
          </p:cNvPr>
          <p:cNvSpPr txBox="1"/>
          <p:nvPr/>
        </p:nvSpPr>
        <p:spPr>
          <a:xfrm>
            <a:off x="3552289" y="5866812"/>
            <a:ext cx="6097712" cy="369332"/>
          </a:xfrm>
          <a:prstGeom prst="rect">
            <a:avLst/>
          </a:prstGeom>
          <a:noFill/>
        </p:spPr>
        <p:txBody>
          <a:bodyPr wrap="square">
            <a:spAutoFit/>
          </a:bodyPr>
          <a:lstStyle/>
          <a:p>
            <a:pPr algn="ctr"/>
            <a:r>
              <a:rPr lang="en-US" b="1" i="0" u="none" strike="noStrike" dirty="0">
                <a:effectLst/>
                <a:highlight>
                  <a:srgbClr val="FFFFFF"/>
                </a:highlight>
                <a:latin typeface="Google Sans"/>
              </a:rPr>
              <a:t>Cellular Network Architecture</a:t>
            </a:r>
            <a:endParaRPr lang="en-US" b="1" i="0" u="none" strike="noStrike" dirty="0">
              <a:effectLst/>
              <a:highlight>
                <a:srgbClr val="FFFFFF"/>
              </a:highlight>
              <a:latin typeface="Google Sans"/>
              <a:hlinkClick r:id="rId3"/>
            </a:endParaRPr>
          </a:p>
        </p:txBody>
      </p:sp>
    </p:spTree>
    <p:extLst>
      <p:ext uri="{BB962C8B-B14F-4D97-AF65-F5344CB8AC3E}">
        <p14:creationId xmlns:p14="http://schemas.microsoft.com/office/powerpoint/2010/main" val="13111904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306E72-9431-9AB0-641D-500507F5A872}"/>
              </a:ext>
            </a:extLst>
          </p:cNvPr>
          <p:cNvSpPr>
            <a:spLocks noGrp="1"/>
          </p:cNvSpPr>
          <p:nvPr>
            <p:ph type="title"/>
          </p:nvPr>
        </p:nvSpPr>
        <p:spPr>
          <a:xfrm>
            <a:off x="838200" y="169916"/>
            <a:ext cx="10515600" cy="816403"/>
          </a:xfrm>
        </p:spPr>
        <p:txBody>
          <a:bodyPr vert="horz" lIns="91440" tIns="45720" rIns="91440" bIns="45720" rtlCol="0" anchor="ctr">
            <a:normAutofit/>
          </a:bodyPr>
          <a:lstStyle/>
          <a:p>
            <a:pPr algn="ctr"/>
            <a:r>
              <a:rPr lang="en-US" sz="4000" b="1" u="sng" dirty="0">
                <a:solidFill>
                  <a:schemeClr val="accent1"/>
                </a:solidFill>
              </a:rPr>
              <a:t>Characteristics of Distributed System</a:t>
            </a:r>
          </a:p>
        </p:txBody>
      </p:sp>
      <p:sp>
        <p:nvSpPr>
          <p:cNvPr id="3" name="Content Placeholder 2">
            <a:extLst>
              <a:ext uri="{FF2B5EF4-FFF2-40B4-BE49-F238E27FC236}">
                <a16:creationId xmlns:a16="http://schemas.microsoft.com/office/drawing/2014/main" id="{DB2E03E2-FA77-B88D-1AD2-6AEFD6A57F06}"/>
              </a:ext>
            </a:extLst>
          </p:cNvPr>
          <p:cNvSpPr>
            <a:spLocks noGrp="1"/>
          </p:cNvSpPr>
          <p:nvPr>
            <p:ph idx="1"/>
          </p:nvPr>
        </p:nvSpPr>
        <p:spPr>
          <a:xfrm>
            <a:off x="393843" y="1366463"/>
            <a:ext cx="11404314" cy="5198724"/>
          </a:xfrm>
        </p:spPr>
        <p:txBody>
          <a:bodyPr>
            <a:normAutofit/>
          </a:bodyPr>
          <a:lstStyle/>
          <a:p>
            <a:pPr algn="l" fontAlgn="base">
              <a:buFont typeface="Arial" panose="020B0604020202020204" pitchFamily="34" charset="0"/>
              <a:buChar char="•"/>
            </a:pPr>
            <a:r>
              <a:rPr lang="en-US" sz="2000" b="1" i="0" dirty="0">
                <a:solidFill>
                  <a:schemeClr val="accent1"/>
                </a:solidFill>
                <a:effectLst/>
                <a:highlight>
                  <a:srgbClr val="FFFFFF"/>
                </a:highlight>
                <a:latin typeface="Times New Roman" panose="02020603050405020304" pitchFamily="18" charset="0"/>
                <a:cs typeface="Times New Roman" panose="02020603050405020304" pitchFamily="18" charset="0"/>
              </a:rPr>
              <a:t>Resource Sharing: </a:t>
            </a:r>
            <a:r>
              <a:rPr lang="en-US" sz="2000" b="0" i="0" dirty="0">
                <a:solidFill>
                  <a:srgbClr val="273239"/>
                </a:solidFill>
                <a:effectLst/>
                <a:highlight>
                  <a:srgbClr val="FFFFFF"/>
                </a:highlight>
                <a:latin typeface="Times New Roman" panose="02020603050405020304" pitchFamily="18" charset="0"/>
                <a:cs typeface="Times New Roman" panose="02020603050405020304" pitchFamily="18" charset="0"/>
              </a:rPr>
              <a:t>It is the ability to use any Hardware, Software, or Data anywhere in the System.</a:t>
            </a:r>
          </a:p>
          <a:p>
            <a:pPr algn="l" fontAlgn="base">
              <a:buFont typeface="Arial" panose="020B0604020202020204" pitchFamily="34" charset="0"/>
              <a:buChar char="•"/>
            </a:pPr>
            <a:r>
              <a:rPr lang="en-US" sz="2000" b="1" i="0" dirty="0">
                <a:solidFill>
                  <a:schemeClr val="accent1"/>
                </a:solidFill>
                <a:effectLst/>
                <a:highlight>
                  <a:srgbClr val="FFFFFF"/>
                </a:highlight>
                <a:latin typeface="Times New Roman" panose="02020603050405020304" pitchFamily="18" charset="0"/>
                <a:cs typeface="Times New Roman" panose="02020603050405020304" pitchFamily="18" charset="0"/>
              </a:rPr>
              <a:t>Openness:</a:t>
            </a:r>
            <a:r>
              <a:rPr lang="en-US" sz="2000" b="0" i="0" dirty="0">
                <a:solidFill>
                  <a:srgbClr val="273239"/>
                </a:solidFill>
                <a:effectLst/>
                <a:highlight>
                  <a:srgbClr val="FFFFFF"/>
                </a:highlight>
                <a:latin typeface="Times New Roman" panose="02020603050405020304" pitchFamily="18" charset="0"/>
                <a:cs typeface="Times New Roman" panose="02020603050405020304" pitchFamily="18" charset="0"/>
              </a:rPr>
              <a:t> It is concerned with Extensions and improvements in the system (i.e., How openly the software is developed and shared with others)</a:t>
            </a:r>
          </a:p>
          <a:p>
            <a:pPr algn="l" fontAlgn="base">
              <a:buFont typeface="Arial" panose="020B0604020202020204" pitchFamily="34" charset="0"/>
              <a:buChar char="•"/>
            </a:pPr>
            <a:r>
              <a:rPr lang="en-US" sz="2000" b="1" i="0" dirty="0">
                <a:solidFill>
                  <a:schemeClr val="accent1"/>
                </a:solidFill>
                <a:effectLst/>
                <a:highlight>
                  <a:srgbClr val="FFFFFF"/>
                </a:highlight>
                <a:latin typeface="Times New Roman" panose="02020603050405020304" pitchFamily="18" charset="0"/>
                <a:cs typeface="Times New Roman" panose="02020603050405020304" pitchFamily="18" charset="0"/>
              </a:rPr>
              <a:t>Concurrency: </a:t>
            </a:r>
            <a:r>
              <a:rPr lang="en-US" sz="2000" b="0" i="0" dirty="0">
                <a:solidFill>
                  <a:srgbClr val="273239"/>
                </a:solidFill>
                <a:effectLst/>
                <a:highlight>
                  <a:srgbClr val="FFFFFF"/>
                </a:highlight>
                <a:latin typeface="Times New Roman" panose="02020603050405020304" pitchFamily="18" charset="0"/>
                <a:cs typeface="Times New Roman" panose="02020603050405020304" pitchFamily="18" charset="0"/>
              </a:rPr>
              <a:t>It is naturally present in Distributed Systems, that deal with the same activity or functionality that can be performed by separate users who are in remote locations. Every local system has its independent Operating Systems and Resources.</a:t>
            </a:r>
          </a:p>
          <a:p>
            <a:pPr algn="l" fontAlgn="base">
              <a:buFont typeface="Arial" panose="020B0604020202020204" pitchFamily="34" charset="0"/>
              <a:buChar char="•"/>
            </a:pPr>
            <a:r>
              <a:rPr lang="en-US" sz="2000" b="1" i="0" dirty="0">
                <a:solidFill>
                  <a:schemeClr val="accent1"/>
                </a:solidFill>
                <a:effectLst/>
                <a:highlight>
                  <a:srgbClr val="FFFFFF"/>
                </a:highlight>
                <a:latin typeface="Times New Roman" panose="02020603050405020304" pitchFamily="18" charset="0"/>
                <a:cs typeface="Times New Roman" panose="02020603050405020304" pitchFamily="18" charset="0"/>
              </a:rPr>
              <a:t>Scalability:</a:t>
            </a:r>
            <a:r>
              <a:rPr lang="en-US" sz="2000" b="0" i="0" dirty="0">
                <a:solidFill>
                  <a:schemeClr val="accent1"/>
                </a:solidFill>
                <a:effectLst/>
                <a:highlight>
                  <a:srgbClr val="FFFFFF"/>
                </a:highlight>
                <a:latin typeface="Times New Roman" panose="02020603050405020304" pitchFamily="18" charset="0"/>
                <a:cs typeface="Times New Roman" panose="02020603050405020304" pitchFamily="18" charset="0"/>
              </a:rPr>
              <a:t> </a:t>
            </a:r>
            <a:r>
              <a:rPr lang="en-US" sz="2000" b="0" i="0" dirty="0">
                <a:solidFill>
                  <a:srgbClr val="273239"/>
                </a:solidFill>
                <a:effectLst/>
                <a:highlight>
                  <a:srgbClr val="FFFFFF"/>
                </a:highlight>
                <a:latin typeface="Times New Roman" panose="02020603050405020304" pitchFamily="18" charset="0"/>
                <a:cs typeface="Times New Roman" panose="02020603050405020304" pitchFamily="18" charset="0"/>
              </a:rPr>
              <a:t>It increases the scale of the system as a number of processors communicate with more users by accommodating to improve the responsiveness of the system.</a:t>
            </a:r>
          </a:p>
          <a:p>
            <a:pPr algn="l" fontAlgn="base">
              <a:buFont typeface="Arial" panose="020B0604020202020204" pitchFamily="34" charset="0"/>
              <a:buChar char="•"/>
            </a:pPr>
            <a:r>
              <a:rPr lang="en-US" sz="2000" b="1" i="0" dirty="0">
                <a:solidFill>
                  <a:schemeClr val="accent1"/>
                </a:solidFill>
                <a:effectLst/>
                <a:highlight>
                  <a:srgbClr val="FFFFFF"/>
                </a:highlight>
                <a:latin typeface="Times New Roman" panose="02020603050405020304" pitchFamily="18" charset="0"/>
                <a:cs typeface="Times New Roman" panose="02020603050405020304" pitchFamily="18" charset="0"/>
              </a:rPr>
              <a:t>Fault tolerance:</a:t>
            </a:r>
            <a:r>
              <a:rPr lang="en-US" sz="2000" b="0" i="0" dirty="0">
                <a:solidFill>
                  <a:srgbClr val="273239"/>
                </a:solidFill>
                <a:effectLst/>
                <a:highlight>
                  <a:srgbClr val="FFFFFF"/>
                </a:highlight>
                <a:latin typeface="Times New Roman" panose="02020603050405020304" pitchFamily="18" charset="0"/>
                <a:cs typeface="Times New Roman" panose="02020603050405020304" pitchFamily="18" charset="0"/>
              </a:rPr>
              <a:t> It cares about the reliability of the system if there is a failure in Hardware or Software, the system continues to operate properly without degrading the performance the system.</a:t>
            </a:r>
          </a:p>
          <a:p>
            <a:pPr algn="l" fontAlgn="base">
              <a:buFont typeface="Arial" panose="020B0604020202020204" pitchFamily="34" charset="0"/>
              <a:buChar char="•"/>
            </a:pPr>
            <a:r>
              <a:rPr lang="en-US" sz="2000" b="1" i="0" dirty="0">
                <a:solidFill>
                  <a:schemeClr val="accent1"/>
                </a:solidFill>
                <a:effectLst/>
                <a:highlight>
                  <a:srgbClr val="FFFFFF"/>
                </a:highlight>
                <a:latin typeface="Times New Roman" panose="02020603050405020304" pitchFamily="18" charset="0"/>
                <a:cs typeface="Times New Roman" panose="02020603050405020304" pitchFamily="18" charset="0"/>
              </a:rPr>
              <a:t>Transparency:</a:t>
            </a:r>
            <a:r>
              <a:rPr lang="en-US" sz="2000" b="1" i="0" dirty="0">
                <a:solidFill>
                  <a:srgbClr val="273239"/>
                </a:solidFill>
                <a:effectLst/>
                <a:highlight>
                  <a:srgbClr val="FFFFFF"/>
                </a:highlight>
                <a:latin typeface="Times New Roman" panose="02020603050405020304" pitchFamily="18" charset="0"/>
                <a:cs typeface="Times New Roman" panose="02020603050405020304" pitchFamily="18" charset="0"/>
              </a:rPr>
              <a:t> </a:t>
            </a:r>
            <a:r>
              <a:rPr lang="en-US" sz="2000" b="0" i="0" dirty="0">
                <a:solidFill>
                  <a:srgbClr val="273239"/>
                </a:solidFill>
                <a:effectLst/>
                <a:highlight>
                  <a:srgbClr val="FFFFFF"/>
                </a:highlight>
                <a:latin typeface="Times New Roman" panose="02020603050405020304" pitchFamily="18" charset="0"/>
                <a:cs typeface="Times New Roman" panose="02020603050405020304" pitchFamily="18" charset="0"/>
              </a:rPr>
              <a:t>It hides the complexity of the Distributed Systems to the Users and Application programs as there should be privacy in every system.</a:t>
            </a:r>
          </a:p>
          <a:p>
            <a:pPr algn="l" fontAlgn="base">
              <a:buFont typeface="Arial" panose="020B0604020202020204" pitchFamily="34" charset="0"/>
              <a:buChar char="•"/>
            </a:pPr>
            <a:r>
              <a:rPr lang="en-US" sz="2000" b="1" i="0" dirty="0">
                <a:solidFill>
                  <a:schemeClr val="accent1"/>
                </a:solidFill>
                <a:effectLst/>
                <a:highlight>
                  <a:srgbClr val="FFFFFF"/>
                </a:highlight>
                <a:latin typeface="Times New Roman" panose="02020603050405020304" pitchFamily="18" charset="0"/>
                <a:cs typeface="Times New Roman" panose="02020603050405020304" pitchFamily="18" charset="0"/>
              </a:rPr>
              <a:t>Heterogeneity:</a:t>
            </a:r>
            <a:r>
              <a:rPr lang="en-US" sz="2000" b="1" i="0" dirty="0">
                <a:solidFill>
                  <a:srgbClr val="273239"/>
                </a:solidFill>
                <a:effectLst/>
                <a:highlight>
                  <a:srgbClr val="FFFFFF"/>
                </a:highlight>
                <a:latin typeface="Times New Roman" panose="02020603050405020304" pitchFamily="18" charset="0"/>
                <a:cs typeface="Times New Roman" panose="02020603050405020304" pitchFamily="18" charset="0"/>
              </a:rPr>
              <a:t> </a:t>
            </a:r>
            <a:r>
              <a:rPr lang="en-US" sz="2000" b="0" i="0" dirty="0">
                <a:solidFill>
                  <a:srgbClr val="273239"/>
                </a:solidFill>
                <a:effectLst/>
                <a:highlight>
                  <a:srgbClr val="FFFFFF"/>
                </a:highlight>
                <a:latin typeface="Times New Roman" panose="02020603050405020304" pitchFamily="18" charset="0"/>
                <a:cs typeface="Times New Roman" panose="02020603050405020304" pitchFamily="18" charset="0"/>
              </a:rPr>
              <a:t>Networks, computer hardware, operating systems, programming languages, and developer implementations can all vary and differ among dispersed system components.</a:t>
            </a:r>
          </a:p>
          <a:p>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700100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2EA881B-4BE5-FBCF-83CC-3E8B3AF95664}"/>
              </a:ext>
            </a:extLst>
          </p:cNvPr>
          <p:cNvPicPr>
            <a:picLocks noChangeAspect="1"/>
          </p:cNvPicPr>
          <p:nvPr/>
        </p:nvPicPr>
        <p:blipFill>
          <a:blip r:embed="rId2"/>
          <a:stretch>
            <a:fillRect/>
          </a:stretch>
        </p:blipFill>
        <p:spPr>
          <a:xfrm>
            <a:off x="236215" y="165544"/>
            <a:ext cx="11298424" cy="2998896"/>
          </a:xfrm>
          <a:prstGeom prst="rect">
            <a:avLst/>
          </a:prstGeom>
        </p:spPr>
      </p:pic>
      <p:pic>
        <p:nvPicPr>
          <p:cNvPr id="7" name="Picture 6">
            <a:extLst>
              <a:ext uri="{FF2B5EF4-FFF2-40B4-BE49-F238E27FC236}">
                <a16:creationId xmlns:a16="http://schemas.microsoft.com/office/drawing/2014/main" id="{DDB8D7D7-63B4-AF89-72C8-0601E37F37FF}"/>
              </a:ext>
            </a:extLst>
          </p:cNvPr>
          <p:cNvPicPr>
            <a:picLocks noChangeAspect="1"/>
          </p:cNvPicPr>
          <p:nvPr/>
        </p:nvPicPr>
        <p:blipFill>
          <a:blip r:embed="rId3"/>
          <a:stretch>
            <a:fillRect/>
          </a:stretch>
        </p:blipFill>
        <p:spPr>
          <a:xfrm>
            <a:off x="236215" y="3429000"/>
            <a:ext cx="11862848" cy="2910155"/>
          </a:xfrm>
          <a:prstGeom prst="rect">
            <a:avLst/>
          </a:prstGeom>
        </p:spPr>
      </p:pic>
    </p:spTree>
    <p:extLst>
      <p:ext uri="{BB962C8B-B14F-4D97-AF65-F5344CB8AC3E}">
        <p14:creationId xmlns:p14="http://schemas.microsoft.com/office/powerpoint/2010/main" val="33582562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4348AF6-B090-D0A7-83E6-513EEF5706CF}"/>
              </a:ext>
            </a:extLst>
          </p:cNvPr>
          <p:cNvPicPr>
            <a:picLocks noChangeAspect="1"/>
          </p:cNvPicPr>
          <p:nvPr/>
        </p:nvPicPr>
        <p:blipFill>
          <a:blip r:embed="rId2"/>
          <a:stretch>
            <a:fillRect/>
          </a:stretch>
        </p:blipFill>
        <p:spPr>
          <a:xfrm>
            <a:off x="298460" y="138379"/>
            <a:ext cx="8578412" cy="3272807"/>
          </a:xfrm>
          <a:prstGeom prst="rect">
            <a:avLst/>
          </a:prstGeom>
        </p:spPr>
      </p:pic>
      <p:pic>
        <p:nvPicPr>
          <p:cNvPr id="7" name="Picture 6">
            <a:extLst>
              <a:ext uri="{FF2B5EF4-FFF2-40B4-BE49-F238E27FC236}">
                <a16:creationId xmlns:a16="http://schemas.microsoft.com/office/drawing/2014/main" id="{07FBCAD5-0530-3404-9790-1F4CBE440AB5}"/>
              </a:ext>
            </a:extLst>
          </p:cNvPr>
          <p:cNvPicPr>
            <a:picLocks noChangeAspect="1"/>
          </p:cNvPicPr>
          <p:nvPr/>
        </p:nvPicPr>
        <p:blipFill>
          <a:blip r:embed="rId3"/>
          <a:stretch>
            <a:fillRect/>
          </a:stretch>
        </p:blipFill>
        <p:spPr>
          <a:xfrm>
            <a:off x="1331984" y="3336607"/>
            <a:ext cx="10860016" cy="3305636"/>
          </a:xfrm>
          <a:prstGeom prst="rect">
            <a:avLst/>
          </a:prstGeom>
        </p:spPr>
      </p:pic>
    </p:spTree>
    <p:extLst>
      <p:ext uri="{BB962C8B-B14F-4D97-AF65-F5344CB8AC3E}">
        <p14:creationId xmlns:p14="http://schemas.microsoft.com/office/powerpoint/2010/main" val="15716726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CE711-D05B-3319-6B56-89F3FC600B1B}"/>
              </a:ext>
            </a:extLst>
          </p:cNvPr>
          <p:cNvSpPr>
            <a:spLocks noGrp="1"/>
          </p:cNvSpPr>
          <p:nvPr>
            <p:ph type="title"/>
          </p:nvPr>
        </p:nvSpPr>
        <p:spPr>
          <a:xfrm>
            <a:off x="838200" y="149369"/>
            <a:ext cx="10515600" cy="754758"/>
          </a:xfrm>
        </p:spPr>
        <p:txBody>
          <a:bodyPr vert="horz" lIns="91440" tIns="45720" rIns="91440" bIns="45720" rtlCol="0" anchor="ctr">
            <a:normAutofit/>
          </a:bodyPr>
          <a:lstStyle/>
          <a:p>
            <a:pPr algn="ctr"/>
            <a:r>
              <a:rPr lang="en-US" sz="4000" b="1" u="sng" dirty="0">
                <a:solidFill>
                  <a:schemeClr val="accent1"/>
                </a:solidFill>
              </a:rPr>
              <a:t>Architecture Styles in Distributed Systems</a:t>
            </a:r>
          </a:p>
        </p:txBody>
      </p:sp>
      <p:sp>
        <p:nvSpPr>
          <p:cNvPr id="3" name="Content Placeholder 2">
            <a:extLst>
              <a:ext uri="{FF2B5EF4-FFF2-40B4-BE49-F238E27FC236}">
                <a16:creationId xmlns:a16="http://schemas.microsoft.com/office/drawing/2014/main" id="{A62DC682-F372-1859-6B59-790837FDE257}"/>
              </a:ext>
            </a:extLst>
          </p:cNvPr>
          <p:cNvSpPr>
            <a:spLocks noGrp="1"/>
          </p:cNvSpPr>
          <p:nvPr>
            <p:ph idx="1"/>
          </p:nvPr>
        </p:nvSpPr>
        <p:spPr>
          <a:xfrm>
            <a:off x="493160" y="1140431"/>
            <a:ext cx="11291298" cy="5568200"/>
          </a:xfrm>
        </p:spPr>
        <p:txBody>
          <a:bodyPr>
            <a:normAutofit/>
          </a:bodyPr>
          <a:lstStyle/>
          <a:p>
            <a:pPr marL="0" indent="0">
              <a:buNone/>
            </a:pPr>
            <a:r>
              <a:rPr lang="en-US" sz="2200" b="0" i="0" dirty="0">
                <a:solidFill>
                  <a:srgbClr val="273239"/>
                </a:solidFill>
                <a:effectLst/>
                <a:highlight>
                  <a:srgbClr val="FFFFFF"/>
                </a:highlight>
                <a:latin typeface="Times New Roman" panose="02020603050405020304" pitchFamily="18" charset="0"/>
                <a:cs typeface="Times New Roman" panose="02020603050405020304" pitchFamily="18" charset="0"/>
              </a:rPr>
              <a:t>Distributed systems are a set of autonomous computers that appears to be a single coherent system to its users from outside. There are actually two different types of systems that exist in prospective of computers:</a:t>
            </a:r>
          </a:p>
          <a:p>
            <a:pPr marL="0" indent="0">
              <a:buNone/>
            </a:pPr>
            <a:endParaRPr lang="en-US" sz="2200" b="0" i="0" dirty="0">
              <a:solidFill>
                <a:srgbClr val="273239"/>
              </a:solidFill>
              <a:effectLst/>
              <a:highlight>
                <a:srgbClr val="FFFFFF"/>
              </a:highlight>
              <a:latin typeface="Times New Roman" panose="02020603050405020304" pitchFamily="18" charset="0"/>
              <a:cs typeface="Times New Roman" panose="02020603050405020304" pitchFamily="18" charset="0"/>
            </a:endParaRPr>
          </a:p>
          <a:p>
            <a:pPr algn="just" fontAlgn="base"/>
            <a:r>
              <a:rPr lang="en-US" sz="2200" b="1" i="0" dirty="0">
                <a:solidFill>
                  <a:srgbClr val="273239"/>
                </a:solidFill>
                <a:effectLst/>
                <a:highlight>
                  <a:srgbClr val="FFFFFF"/>
                </a:highlight>
                <a:latin typeface="Times New Roman" panose="02020603050405020304" pitchFamily="18" charset="0"/>
                <a:cs typeface="Times New Roman" panose="02020603050405020304" pitchFamily="18" charset="0"/>
              </a:rPr>
              <a:t>Centralized System : </a:t>
            </a:r>
          </a:p>
          <a:p>
            <a:pPr lvl="1" algn="just" fontAlgn="base"/>
            <a:r>
              <a:rPr lang="en-US" sz="2000" b="0" i="0" dirty="0">
                <a:solidFill>
                  <a:schemeClr val="accent1"/>
                </a:solidFill>
                <a:effectLst/>
                <a:highlight>
                  <a:srgbClr val="FFFFFF"/>
                </a:highlight>
                <a:latin typeface="Times New Roman" panose="02020603050405020304" pitchFamily="18" charset="0"/>
                <a:cs typeface="Times New Roman" panose="02020603050405020304" pitchFamily="18" charset="0"/>
              </a:rPr>
              <a:t>A centralized system consists of a single machine.</a:t>
            </a:r>
          </a:p>
          <a:p>
            <a:pPr lvl="1" algn="just" fontAlgn="base"/>
            <a:r>
              <a:rPr lang="en-US" sz="2000" b="0" i="0" dirty="0">
                <a:solidFill>
                  <a:schemeClr val="accent1"/>
                </a:solidFill>
                <a:effectLst/>
                <a:highlight>
                  <a:srgbClr val="FFFFFF"/>
                </a:highlight>
                <a:latin typeface="Times New Roman" panose="02020603050405020304" pitchFamily="18" charset="0"/>
                <a:cs typeface="Times New Roman" panose="02020603050405020304" pitchFamily="18" charset="0"/>
              </a:rPr>
              <a:t>All calculations are done by a particular computer. </a:t>
            </a:r>
          </a:p>
          <a:p>
            <a:pPr lvl="1" algn="just" fontAlgn="base"/>
            <a:r>
              <a:rPr lang="en-US" sz="2000" b="0" i="0" dirty="0">
                <a:solidFill>
                  <a:schemeClr val="accent1"/>
                </a:solidFill>
                <a:effectLst/>
                <a:highlight>
                  <a:srgbClr val="FFFFFF"/>
                </a:highlight>
                <a:latin typeface="Times New Roman" panose="02020603050405020304" pitchFamily="18" charset="0"/>
                <a:cs typeface="Times New Roman" panose="02020603050405020304" pitchFamily="18" charset="0"/>
              </a:rPr>
              <a:t>Its performance is low as the workload is not divided. </a:t>
            </a:r>
          </a:p>
          <a:p>
            <a:pPr lvl="1" algn="just" fontAlgn="base"/>
            <a:r>
              <a:rPr lang="en-US" sz="2000" b="0" i="0" dirty="0">
                <a:solidFill>
                  <a:schemeClr val="accent1"/>
                </a:solidFill>
                <a:effectLst/>
                <a:highlight>
                  <a:srgbClr val="FFFFFF"/>
                </a:highlight>
                <a:latin typeface="Times New Roman" panose="02020603050405020304" pitchFamily="18" charset="0"/>
                <a:cs typeface="Times New Roman" panose="02020603050405020304" pitchFamily="18" charset="0"/>
              </a:rPr>
              <a:t>There is also no machine present in backup if the original computer system fails.</a:t>
            </a:r>
          </a:p>
          <a:p>
            <a:pPr algn="just" fontAlgn="base"/>
            <a:r>
              <a:rPr lang="en-US" sz="2200" b="1" i="0" dirty="0">
                <a:solidFill>
                  <a:srgbClr val="273239"/>
                </a:solidFill>
                <a:effectLst/>
                <a:highlight>
                  <a:srgbClr val="FFFFFF"/>
                </a:highlight>
                <a:latin typeface="Times New Roman" panose="02020603050405020304" pitchFamily="18" charset="0"/>
                <a:cs typeface="Times New Roman" panose="02020603050405020304" pitchFamily="18" charset="0"/>
              </a:rPr>
              <a:t>Distributed Systems :</a:t>
            </a:r>
          </a:p>
          <a:p>
            <a:pPr lvl="1" algn="just" fontAlgn="base"/>
            <a:r>
              <a:rPr lang="en-US" sz="2000" b="0" i="0" dirty="0">
                <a:solidFill>
                  <a:schemeClr val="accent1"/>
                </a:solidFill>
                <a:effectLst/>
                <a:highlight>
                  <a:srgbClr val="FFFFFF"/>
                </a:highlight>
                <a:latin typeface="Times New Roman" panose="02020603050405020304" pitchFamily="18" charset="0"/>
                <a:cs typeface="Times New Roman" panose="02020603050405020304" pitchFamily="18" charset="0"/>
              </a:rPr>
              <a:t>A distributed system consists of multiple machines.</a:t>
            </a:r>
          </a:p>
          <a:p>
            <a:pPr lvl="1" algn="just" fontAlgn="base"/>
            <a:r>
              <a:rPr lang="en-US" sz="2000" b="0" i="0" dirty="0">
                <a:solidFill>
                  <a:schemeClr val="accent1"/>
                </a:solidFill>
                <a:effectLst/>
                <a:highlight>
                  <a:srgbClr val="FFFFFF"/>
                </a:highlight>
                <a:latin typeface="Times New Roman" panose="02020603050405020304" pitchFamily="18" charset="0"/>
                <a:cs typeface="Times New Roman" panose="02020603050405020304" pitchFamily="18" charset="0"/>
              </a:rPr>
              <a:t>All computation work is divided among the different systems.</a:t>
            </a:r>
          </a:p>
          <a:p>
            <a:pPr lvl="1" algn="just" fontAlgn="base"/>
            <a:r>
              <a:rPr lang="en-US" sz="2000" b="0" i="0" dirty="0">
                <a:solidFill>
                  <a:schemeClr val="accent1"/>
                </a:solidFill>
                <a:effectLst/>
                <a:highlight>
                  <a:srgbClr val="FFFFFF"/>
                </a:highlight>
                <a:latin typeface="Times New Roman" panose="02020603050405020304" pitchFamily="18" charset="0"/>
                <a:cs typeface="Times New Roman" panose="02020603050405020304" pitchFamily="18" charset="0"/>
              </a:rPr>
              <a:t>Its performance is high as the workload is divided among different computers to efficiently use their capacity.</a:t>
            </a:r>
          </a:p>
          <a:p>
            <a:pPr lvl="1" algn="just" fontAlgn="base"/>
            <a:r>
              <a:rPr lang="en-US" sz="2000" b="0" i="0" dirty="0">
                <a:solidFill>
                  <a:schemeClr val="accent1"/>
                </a:solidFill>
                <a:effectLst/>
                <a:highlight>
                  <a:srgbClr val="FFFFFF"/>
                </a:highlight>
                <a:latin typeface="Times New Roman" panose="02020603050405020304" pitchFamily="18" charset="0"/>
                <a:cs typeface="Times New Roman" panose="02020603050405020304" pitchFamily="18" charset="0"/>
              </a:rPr>
              <a:t>There are systems present in backup, so if the main system fails then work will not stop.</a:t>
            </a:r>
          </a:p>
          <a:p>
            <a:endParaRPr lang="en-US"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906690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entralized vs Distributed Systems in a nutshell - DEV Community">
            <a:extLst>
              <a:ext uri="{FF2B5EF4-FFF2-40B4-BE49-F238E27FC236}">
                <a16:creationId xmlns:a16="http://schemas.microsoft.com/office/drawing/2014/main" id="{F2C6BEB5-53A9-4DE0-940C-B4CD6544CC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4438" y="822574"/>
            <a:ext cx="11397893" cy="47871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50840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7194A7-0641-038C-BFFE-E52D59FB4EF3}"/>
              </a:ext>
            </a:extLst>
          </p:cNvPr>
          <p:cNvSpPr>
            <a:spLocks noGrp="1"/>
          </p:cNvSpPr>
          <p:nvPr>
            <p:ph type="title"/>
          </p:nvPr>
        </p:nvSpPr>
        <p:spPr>
          <a:xfrm>
            <a:off x="838200" y="190465"/>
            <a:ext cx="10515600" cy="1186271"/>
          </a:xfrm>
        </p:spPr>
        <p:txBody>
          <a:bodyPr vert="horz" lIns="91440" tIns="45720" rIns="91440" bIns="45720" rtlCol="0" anchor="ctr">
            <a:normAutofit/>
          </a:bodyPr>
          <a:lstStyle/>
          <a:p>
            <a:pPr algn="ctr"/>
            <a:r>
              <a:rPr lang="en-US" sz="4000" b="1" u="sng" dirty="0">
                <a:solidFill>
                  <a:schemeClr val="accent1"/>
                </a:solidFill>
              </a:rPr>
              <a:t>Architecture Styles:</a:t>
            </a:r>
            <a:br>
              <a:rPr lang="en-US" sz="4000" b="1" u="sng" dirty="0">
                <a:solidFill>
                  <a:schemeClr val="accent1"/>
                </a:solidFill>
              </a:rPr>
            </a:br>
            <a:r>
              <a:rPr lang="en-US" sz="1600" b="0" i="0" dirty="0">
                <a:solidFill>
                  <a:srgbClr val="273239"/>
                </a:solidFill>
                <a:effectLst/>
                <a:highlight>
                  <a:srgbClr val="FFFFFF"/>
                </a:highlight>
                <a:latin typeface="Nunito" pitchFamily="2" charset="0"/>
              </a:rPr>
              <a:t>To show different arrangement styles among computers Architecture styles are proposed. </a:t>
            </a:r>
            <a:endParaRPr lang="en-US" sz="4000" b="1" u="sng" dirty="0">
              <a:solidFill>
                <a:schemeClr val="accent1"/>
              </a:solidFill>
            </a:endParaRPr>
          </a:p>
        </p:txBody>
      </p:sp>
      <p:sp>
        <p:nvSpPr>
          <p:cNvPr id="3" name="Content Placeholder 2">
            <a:extLst>
              <a:ext uri="{FF2B5EF4-FFF2-40B4-BE49-F238E27FC236}">
                <a16:creationId xmlns:a16="http://schemas.microsoft.com/office/drawing/2014/main" id="{D3EA1725-B997-2FA0-EAC5-8EEE2725F51F}"/>
              </a:ext>
            </a:extLst>
          </p:cNvPr>
          <p:cNvSpPr>
            <a:spLocks noGrp="1"/>
          </p:cNvSpPr>
          <p:nvPr>
            <p:ph idx="1"/>
          </p:nvPr>
        </p:nvSpPr>
        <p:spPr>
          <a:xfrm>
            <a:off x="339047" y="1613043"/>
            <a:ext cx="11301573" cy="4736386"/>
          </a:xfrm>
        </p:spPr>
        <p:txBody>
          <a:bodyPr>
            <a:normAutofit/>
          </a:bodyPr>
          <a:lstStyle/>
          <a:p>
            <a:pPr marL="457200" indent="-457200" algn="just" fontAlgn="base">
              <a:buFont typeface="+mj-lt"/>
              <a:buAutoNum type="arabicPeriod"/>
            </a:pPr>
            <a:r>
              <a:rPr lang="en-US" sz="2200" b="1" i="0" dirty="0">
                <a:solidFill>
                  <a:srgbClr val="273239"/>
                </a:solidFill>
                <a:effectLst/>
                <a:highlight>
                  <a:srgbClr val="FFFFFF"/>
                </a:highlight>
                <a:latin typeface="Times New Roman" panose="02020603050405020304" pitchFamily="18" charset="0"/>
                <a:cs typeface="Times New Roman" panose="02020603050405020304" pitchFamily="18" charset="0"/>
              </a:rPr>
              <a:t>Layered Architecture:</a:t>
            </a:r>
          </a:p>
          <a:p>
            <a:pPr lvl="1" algn="just" fontAlgn="base"/>
            <a:r>
              <a:rPr lang="en-US" sz="2000" b="0" i="0" dirty="0">
                <a:effectLst/>
                <a:highlight>
                  <a:srgbClr val="FFFFFF"/>
                </a:highlight>
                <a:latin typeface="Times New Roman" panose="02020603050405020304" pitchFamily="18" charset="0"/>
                <a:cs typeface="Times New Roman" panose="02020603050405020304" pitchFamily="18" charset="0"/>
              </a:rPr>
              <a:t>In Layered architecture, different components are organized in layers. Each layer communicates with its adjacent layer by sending requests and getting responses.  The layered architecture separates components into units. It is an efficient way of communication. Any layer can not directly communicate with another layer. A layer can only communicate with its neighboring layer and then the next layer transfers information to another layer and so on the process goes on.</a:t>
            </a:r>
          </a:p>
          <a:p>
            <a:pPr lvl="1" algn="just" fontAlgn="base"/>
            <a:r>
              <a:rPr lang="en-US" sz="2000" b="0" i="0" dirty="0">
                <a:solidFill>
                  <a:schemeClr val="accent1"/>
                </a:solidFill>
                <a:effectLst/>
                <a:highlight>
                  <a:srgbClr val="FFFFFF"/>
                </a:highlight>
                <a:latin typeface="Times New Roman" panose="02020603050405020304" pitchFamily="18" charset="0"/>
                <a:cs typeface="Times New Roman" panose="02020603050405020304" pitchFamily="18" charset="0"/>
              </a:rPr>
              <a:t>In some cases, layered architecture is in cross-layer coordination. In a cross-layer, any adjacent layer can be skipped until it fulfils the request and provides better performance results. Request flow from top to bottom(downwards) and response flow from bottom to top(upwards). The advantage of layered architecture is that each layer can be modified independently without affecting the whole system. This type of architecture is used in Open System Interconnection (OSI) model.</a:t>
            </a:r>
          </a:p>
          <a:p>
            <a:pPr lvl="1" algn="just" fontAlgn="base"/>
            <a:r>
              <a:rPr lang="en-US" sz="2000" dirty="0">
                <a:highlight>
                  <a:srgbClr val="FFFFFF"/>
                </a:highlight>
                <a:latin typeface="Times New Roman" panose="02020603050405020304" pitchFamily="18" charset="0"/>
                <a:cs typeface="Times New Roman" panose="02020603050405020304" pitchFamily="18" charset="0"/>
              </a:rPr>
              <a:t>To the layers on top, the layers at the bottom offer a service. While the response is transmitted from bottom to top, the request is sent from top to bottom. This method has the advantage that calls always follow a predetermined path and that each layer is simple to replace or modify without affecting the architecture as a whole.</a:t>
            </a:r>
          </a:p>
          <a:p>
            <a:endParaRPr lang="en-US"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856245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Lightbox">
            <a:extLst>
              <a:ext uri="{FF2B5EF4-FFF2-40B4-BE49-F238E27FC236}">
                <a16:creationId xmlns:a16="http://schemas.microsoft.com/office/drawing/2014/main" id="{75988B71-3C31-9214-D11A-E35F96996E8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6930" y="729465"/>
            <a:ext cx="10161570" cy="50807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23418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F04C8E6-3EC0-0BE2-AF10-701BC6272DA0}"/>
              </a:ext>
            </a:extLst>
          </p:cNvPr>
          <p:cNvSpPr>
            <a:spLocks noGrp="1"/>
          </p:cNvSpPr>
          <p:nvPr>
            <p:ph idx="1"/>
          </p:nvPr>
        </p:nvSpPr>
        <p:spPr>
          <a:xfrm>
            <a:off x="452063" y="318499"/>
            <a:ext cx="11383766" cy="2928136"/>
          </a:xfrm>
        </p:spPr>
        <p:txBody>
          <a:bodyPr>
            <a:normAutofit/>
          </a:bodyPr>
          <a:lstStyle/>
          <a:p>
            <a:pPr marL="457200" indent="-457200" algn="just" fontAlgn="base">
              <a:buFont typeface="+mj-lt"/>
              <a:buAutoNum type="arabicPeriod" startAt="2"/>
            </a:pPr>
            <a:r>
              <a:rPr lang="en-US" sz="2200" b="1" i="0" dirty="0">
                <a:solidFill>
                  <a:srgbClr val="273239"/>
                </a:solidFill>
                <a:effectLst/>
                <a:highlight>
                  <a:srgbClr val="FFFFFF"/>
                </a:highlight>
                <a:latin typeface="Times New Roman" panose="02020603050405020304" pitchFamily="18" charset="0"/>
                <a:cs typeface="Times New Roman" panose="02020603050405020304" pitchFamily="18" charset="0"/>
              </a:rPr>
              <a:t>Object-Oriented Architecture:</a:t>
            </a:r>
          </a:p>
          <a:p>
            <a:pPr lvl="1" algn="just" fontAlgn="base"/>
            <a:r>
              <a:rPr lang="en-US" sz="2000" b="0" i="0" dirty="0">
                <a:effectLst/>
                <a:highlight>
                  <a:srgbClr val="FFFFFF"/>
                </a:highlight>
                <a:latin typeface="Times New Roman" panose="02020603050405020304" pitchFamily="18" charset="0"/>
                <a:cs typeface="Times New Roman" panose="02020603050405020304" pitchFamily="18" charset="0"/>
              </a:rPr>
              <a:t>In this type of architecture, components are treated as objects which convey information to each other. Object-Oriented Architecture contains an arrangement of loosely coupled objects. Objects can interact with each other through method calls. Objects are connected to each other through the Remote Procedure Call (RPC) mechanism or Remote Method Invocation (RMI) mechanism. </a:t>
            </a:r>
          </a:p>
          <a:p>
            <a:pPr lvl="1" algn="just" fontAlgn="base"/>
            <a:r>
              <a:rPr lang="en-US" sz="2000" b="0" i="0" dirty="0">
                <a:effectLst/>
                <a:highlight>
                  <a:srgbClr val="FFFFFF"/>
                </a:highlight>
                <a:latin typeface="Times New Roman" panose="02020603050405020304" pitchFamily="18" charset="0"/>
                <a:cs typeface="Times New Roman" panose="02020603050405020304" pitchFamily="18" charset="0"/>
              </a:rPr>
              <a:t>Web Services and REST API are examples of object-oriented architecture. Invocations of methods are how objects communicate with one another. Typically, these are referred to as Remote Procedure Calls (RPC). REST API Calls, Web Services, and Java RMI are a few well-known examples. These characteristics apply to this.</a:t>
            </a:r>
          </a:p>
          <a:p>
            <a:endParaRPr lang="en-US" sz="2200" dirty="0">
              <a:latin typeface="Times New Roman" panose="02020603050405020304" pitchFamily="18" charset="0"/>
              <a:cs typeface="Times New Roman" panose="02020603050405020304" pitchFamily="18" charset="0"/>
            </a:endParaRPr>
          </a:p>
        </p:txBody>
      </p:sp>
      <p:pic>
        <p:nvPicPr>
          <p:cNvPr id="4098" name="Picture 2" descr="Object Oriented Architecture">
            <a:extLst>
              <a:ext uri="{FF2B5EF4-FFF2-40B4-BE49-F238E27FC236}">
                <a16:creationId xmlns:a16="http://schemas.microsoft.com/office/drawing/2014/main" id="{0B31C78C-7F3F-D23A-66FD-658C07E509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11020" y="3110287"/>
            <a:ext cx="7161088" cy="35805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62349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5ABE15F-2F88-2C5C-8CFD-12BED195FA18}"/>
              </a:ext>
            </a:extLst>
          </p:cNvPr>
          <p:cNvSpPr>
            <a:spLocks noGrp="1"/>
          </p:cNvSpPr>
          <p:nvPr>
            <p:ph idx="1"/>
          </p:nvPr>
        </p:nvSpPr>
        <p:spPr>
          <a:xfrm>
            <a:off x="472611" y="308224"/>
            <a:ext cx="11219380" cy="2763749"/>
          </a:xfrm>
        </p:spPr>
        <p:txBody>
          <a:bodyPr>
            <a:normAutofit/>
          </a:bodyPr>
          <a:lstStyle/>
          <a:p>
            <a:pPr marL="457200" indent="-457200" algn="just" fontAlgn="base">
              <a:buFont typeface="+mj-lt"/>
              <a:buAutoNum type="arabicPeriod" startAt="3"/>
            </a:pPr>
            <a:r>
              <a:rPr lang="en-US" sz="2200" b="1" i="0" dirty="0">
                <a:solidFill>
                  <a:srgbClr val="273239"/>
                </a:solidFill>
                <a:effectLst/>
                <a:highlight>
                  <a:srgbClr val="FFFFFF"/>
                </a:highlight>
                <a:latin typeface="Times New Roman" panose="02020603050405020304" pitchFamily="18" charset="0"/>
                <a:cs typeface="Times New Roman" panose="02020603050405020304" pitchFamily="18" charset="0"/>
              </a:rPr>
              <a:t>Data Centered Architecture:</a:t>
            </a:r>
          </a:p>
          <a:p>
            <a:pPr lvl="1" algn="just" fontAlgn="base"/>
            <a:r>
              <a:rPr lang="en-US" sz="2000" b="0" i="0" dirty="0">
                <a:solidFill>
                  <a:schemeClr val="accent1"/>
                </a:solidFill>
                <a:effectLst/>
                <a:highlight>
                  <a:srgbClr val="FFFFFF"/>
                </a:highlight>
                <a:latin typeface="Times New Roman" panose="02020603050405020304" pitchFamily="18" charset="0"/>
                <a:cs typeface="Times New Roman" panose="02020603050405020304" pitchFamily="18" charset="0"/>
              </a:rPr>
              <a:t>Data Centered Architecture is a type of architecture in which a common data space is present at the center. It contains all the required data in one place a shared data space. All the components are connected to this data space and they follow publish/subscribe type of communication. It has a central data repository at the center. Required data is then delivered to the components. Distributed file systems, producer-consumer systems, and web-based data services are a few well-known examples.</a:t>
            </a:r>
          </a:p>
          <a:p>
            <a:pPr lvl="1" algn="just" fontAlgn="base"/>
            <a:r>
              <a:rPr lang="en-US" sz="2000" b="0" i="0" dirty="0">
                <a:solidFill>
                  <a:schemeClr val="accent1"/>
                </a:solidFill>
                <a:effectLst/>
                <a:highlight>
                  <a:srgbClr val="FFFFFF"/>
                </a:highlight>
                <a:latin typeface="Times New Roman" panose="02020603050405020304" pitchFamily="18" charset="0"/>
                <a:cs typeface="Times New Roman" panose="02020603050405020304" pitchFamily="18" charset="0"/>
              </a:rPr>
              <a:t>For example Producer-Consumer system. The producer produces data in common data space and consumers request data.</a:t>
            </a:r>
          </a:p>
          <a:p>
            <a:endParaRPr lang="en-US" sz="2200" dirty="0">
              <a:latin typeface="Times New Roman" panose="02020603050405020304" pitchFamily="18" charset="0"/>
              <a:cs typeface="Times New Roman" panose="02020603050405020304" pitchFamily="18" charset="0"/>
            </a:endParaRPr>
          </a:p>
        </p:txBody>
      </p:sp>
      <p:pic>
        <p:nvPicPr>
          <p:cNvPr id="5122" name="Picture 2" descr="Lightbox">
            <a:extLst>
              <a:ext uri="{FF2B5EF4-FFF2-40B4-BE49-F238E27FC236}">
                <a16:creationId xmlns:a16="http://schemas.microsoft.com/office/drawing/2014/main" id="{615D67EA-0734-E1EA-2F43-3C3EB7486F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90799" y="2669838"/>
            <a:ext cx="4935394" cy="40917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38520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1972917-74A9-20E1-40DB-0F96A0B6B927}"/>
              </a:ext>
            </a:extLst>
          </p:cNvPr>
          <p:cNvPicPr>
            <a:picLocks noChangeAspect="1"/>
          </p:cNvPicPr>
          <p:nvPr/>
        </p:nvPicPr>
        <p:blipFill>
          <a:blip r:embed="rId2"/>
          <a:stretch>
            <a:fillRect/>
          </a:stretch>
        </p:blipFill>
        <p:spPr>
          <a:xfrm>
            <a:off x="421241" y="1343267"/>
            <a:ext cx="10294706" cy="3914216"/>
          </a:xfrm>
          <a:prstGeom prst="rect">
            <a:avLst/>
          </a:prstGeom>
        </p:spPr>
      </p:pic>
    </p:spTree>
    <p:extLst>
      <p:ext uri="{BB962C8B-B14F-4D97-AF65-F5344CB8AC3E}">
        <p14:creationId xmlns:p14="http://schemas.microsoft.com/office/powerpoint/2010/main" val="22558000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8FC5F2B-91D0-B052-59A0-999033219CD5}"/>
              </a:ext>
            </a:extLst>
          </p:cNvPr>
          <p:cNvSpPr>
            <a:spLocks noGrp="1"/>
          </p:cNvSpPr>
          <p:nvPr>
            <p:ph idx="1"/>
          </p:nvPr>
        </p:nvSpPr>
        <p:spPr>
          <a:xfrm>
            <a:off x="369870" y="256854"/>
            <a:ext cx="11373492" cy="3328827"/>
          </a:xfrm>
        </p:spPr>
        <p:txBody>
          <a:bodyPr>
            <a:normAutofit/>
          </a:bodyPr>
          <a:lstStyle/>
          <a:p>
            <a:pPr algn="just" fontAlgn="base"/>
            <a:r>
              <a:rPr lang="en-US" sz="2200" b="1" i="0" dirty="0">
                <a:solidFill>
                  <a:srgbClr val="273239"/>
                </a:solidFill>
                <a:effectLst/>
                <a:highlight>
                  <a:srgbClr val="FFFFFF"/>
                </a:highlight>
                <a:latin typeface="Times New Roman" panose="02020603050405020304" pitchFamily="18" charset="0"/>
                <a:cs typeface="Times New Roman" panose="02020603050405020304" pitchFamily="18" charset="0"/>
              </a:rPr>
              <a:t>4. Event-Based Architecture:</a:t>
            </a:r>
          </a:p>
          <a:p>
            <a:pPr lvl="1" algn="just" fontAlgn="base"/>
            <a:r>
              <a:rPr lang="en-US" sz="2000" b="0" i="0" dirty="0">
                <a:solidFill>
                  <a:schemeClr val="accent1"/>
                </a:solidFill>
                <a:effectLst/>
                <a:highlight>
                  <a:srgbClr val="FFFFFF"/>
                </a:highlight>
                <a:latin typeface="Times New Roman" panose="02020603050405020304" pitchFamily="18" charset="0"/>
                <a:cs typeface="Times New Roman" panose="02020603050405020304" pitchFamily="18" charset="0"/>
              </a:rPr>
              <a:t>Event-Based Architecture is almost similar to Data centered architecture just the difference is that in this architecture events are present instead of data. Events are present at the center in the Event bus and delivered to the required component whenever needed. In this architecture, the entire communication is done through events. </a:t>
            </a:r>
          </a:p>
          <a:p>
            <a:pPr lvl="1" algn="just" fontAlgn="base"/>
            <a:r>
              <a:rPr lang="en-US" sz="2000" b="0" i="0" dirty="0">
                <a:solidFill>
                  <a:schemeClr val="accent1"/>
                </a:solidFill>
                <a:effectLst/>
                <a:highlight>
                  <a:srgbClr val="FFFFFF"/>
                </a:highlight>
                <a:latin typeface="Times New Roman" panose="02020603050405020304" pitchFamily="18" charset="0"/>
                <a:cs typeface="Times New Roman" panose="02020603050405020304" pitchFamily="18" charset="0"/>
              </a:rPr>
              <a:t>When an event occurs, the system, as well as the receiver, get notified. Data, URLs </a:t>
            </a:r>
            <a:r>
              <a:rPr lang="en-US" sz="2000" b="0" i="0" dirty="0" err="1">
                <a:solidFill>
                  <a:schemeClr val="accent1"/>
                </a:solidFill>
                <a:effectLst/>
                <a:highlight>
                  <a:srgbClr val="FFFFFF"/>
                </a:highlight>
                <a:latin typeface="Times New Roman" panose="02020603050405020304" pitchFamily="18" charset="0"/>
                <a:cs typeface="Times New Roman" panose="02020603050405020304" pitchFamily="18" charset="0"/>
              </a:rPr>
              <a:t>etc</a:t>
            </a:r>
            <a:r>
              <a:rPr lang="en-US" sz="2000" b="0" i="0" dirty="0">
                <a:solidFill>
                  <a:schemeClr val="accent1"/>
                </a:solidFill>
                <a:effectLst/>
                <a:highlight>
                  <a:srgbClr val="FFFFFF"/>
                </a:highlight>
                <a:latin typeface="Times New Roman" panose="02020603050405020304" pitchFamily="18" charset="0"/>
                <a:cs typeface="Times New Roman" panose="02020603050405020304" pitchFamily="18" charset="0"/>
              </a:rPr>
              <a:t> are transmitted through events. The components of this system are loosely coupled that’s why it is easy to add, remove and modify them. Heterogeneous components can communicate through the bus. One significant benefit is that these heterogeneous components can communicate with the bus using any protocol. </a:t>
            </a:r>
          </a:p>
          <a:p>
            <a:pPr lvl="1" algn="just" fontAlgn="base"/>
            <a:r>
              <a:rPr lang="en-US" sz="2000" b="0" i="0" dirty="0">
                <a:solidFill>
                  <a:schemeClr val="accent1"/>
                </a:solidFill>
                <a:effectLst/>
                <a:highlight>
                  <a:srgbClr val="FFFFFF"/>
                </a:highlight>
                <a:latin typeface="Times New Roman" panose="02020603050405020304" pitchFamily="18" charset="0"/>
                <a:cs typeface="Times New Roman" panose="02020603050405020304" pitchFamily="18" charset="0"/>
              </a:rPr>
              <a:t>However, a specific bus or an ESB has the ability to handle any kind of incoming request and respond appropriately.</a:t>
            </a:r>
          </a:p>
          <a:p>
            <a:endParaRPr lang="en-US" sz="2200" dirty="0">
              <a:latin typeface="Times New Roman" panose="02020603050405020304" pitchFamily="18" charset="0"/>
              <a:cs typeface="Times New Roman" panose="02020603050405020304" pitchFamily="18" charset="0"/>
            </a:endParaRPr>
          </a:p>
        </p:txBody>
      </p:sp>
      <p:pic>
        <p:nvPicPr>
          <p:cNvPr id="6146" name="Picture 2" descr="Lightbox">
            <a:extLst>
              <a:ext uri="{FF2B5EF4-FFF2-40B4-BE49-F238E27FC236}">
                <a16:creationId xmlns:a16="http://schemas.microsoft.com/office/drawing/2014/main" id="{9231C705-FECA-1043-1DD8-8AF0B81409E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50066" y="3233148"/>
            <a:ext cx="6921357" cy="34606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76629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5F1E05-1568-8B01-A883-6E046DD7D7FE}"/>
              </a:ext>
            </a:extLst>
          </p:cNvPr>
          <p:cNvSpPr>
            <a:spLocks noGrp="1"/>
          </p:cNvSpPr>
          <p:nvPr>
            <p:ph type="title"/>
          </p:nvPr>
        </p:nvSpPr>
        <p:spPr>
          <a:xfrm>
            <a:off x="920393" y="231562"/>
            <a:ext cx="10515600" cy="734210"/>
          </a:xfrm>
        </p:spPr>
        <p:txBody>
          <a:bodyPr vert="horz" lIns="91440" tIns="45720" rIns="91440" bIns="45720" rtlCol="0" anchor="ctr">
            <a:normAutofit/>
          </a:bodyPr>
          <a:lstStyle/>
          <a:p>
            <a:pPr algn="ctr"/>
            <a:r>
              <a:rPr lang="en-US" sz="4000" b="1" u="sng" dirty="0">
                <a:solidFill>
                  <a:schemeClr val="accent1"/>
                </a:solidFill>
              </a:rPr>
              <a:t>Role of Middleware in Distributed System</a:t>
            </a:r>
          </a:p>
        </p:txBody>
      </p:sp>
      <p:sp>
        <p:nvSpPr>
          <p:cNvPr id="3" name="Content Placeholder 2">
            <a:extLst>
              <a:ext uri="{FF2B5EF4-FFF2-40B4-BE49-F238E27FC236}">
                <a16:creationId xmlns:a16="http://schemas.microsoft.com/office/drawing/2014/main" id="{B828BFA7-F179-78C6-230E-F1BBE64E7BCF}"/>
              </a:ext>
            </a:extLst>
          </p:cNvPr>
          <p:cNvSpPr>
            <a:spLocks noGrp="1"/>
          </p:cNvSpPr>
          <p:nvPr>
            <p:ph idx="1"/>
          </p:nvPr>
        </p:nvSpPr>
        <p:spPr>
          <a:xfrm>
            <a:off x="213161" y="1941814"/>
            <a:ext cx="4582274" cy="4448711"/>
          </a:xfrm>
        </p:spPr>
        <p:txBody>
          <a:bodyPr>
            <a:normAutofit/>
          </a:bodyPr>
          <a:lstStyle/>
          <a:p>
            <a:pPr algn="l"/>
            <a:r>
              <a:rPr lang="en-US" sz="2200" b="0" i="0" dirty="0">
                <a:solidFill>
                  <a:srgbClr val="374151"/>
                </a:solidFill>
                <a:effectLst/>
                <a:highlight>
                  <a:srgbClr val="FFFFFF"/>
                </a:highlight>
                <a:latin typeface="Times New Roman" panose="02020603050405020304" pitchFamily="18" charset="0"/>
                <a:cs typeface="Times New Roman" panose="02020603050405020304" pitchFamily="18" charset="0"/>
              </a:rPr>
              <a:t>In a </a:t>
            </a:r>
            <a:r>
              <a:rPr lang="en-US" sz="2200" b="0" i="0" u="none" strike="noStrike" dirty="0">
                <a:solidFill>
                  <a:srgbClr val="374151"/>
                </a:solidFill>
                <a:effectLst/>
                <a:highlight>
                  <a:srgbClr val="FFFFFF"/>
                </a:highlight>
                <a:latin typeface="Times New Roman" panose="02020603050405020304" pitchFamily="18" charset="0"/>
                <a:cs typeface="Times New Roman" panose="02020603050405020304" pitchFamily="18" charset="0"/>
              </a:rPr>
              <a:t>distributed system</a:t>
            </a:r>
            <a:r>
              <a:rPr lang="en-US" sz="2200" b="0" i="0" dirty="0">
                <a:solidFill>
                  <a:srgbClr val="374151"/>
                </a:solidFill>
                <a:effectLst/>
                <a:highlight>
                  <a:srgbClr val="FFFFFF"/>
                </a:highlight>
                <a:latin typeface="Times New Roman" panose="02020603050405020304" pitchFamily="18" charset="0"/>
                <a:cs typeface="Times New Roman" panose="02020603050405020304" pitchFamily="18" charset="0"/>
              </a:rPr>
              <a:t>, </a:t>
            </a:r>
            <a:r>
              <a:rPr lang="en-US" sz="2200" b="1" i="0" dirty="0">
                <a:solidFill>
                  <a:srgbClr val="374151"/>
                </a:solidFill>
                <a:effectLst/>
                <a:highlight>
                  <a:srgbClr val="FFFFFF"/>
                </a:highlight>
                <a:latin typeface="Times New Roman" panose="02020603050405020304" pitchFamily="18" charset="0"/>
                <a:cs typeface="Times New Roman" panose="02020603050405020304" pitchFamily="18" charset="0"/>
              </a:rPr>
              <a:t>middleware</a:t>
            </a:r>
            <a:r>
              <a:rPr lang="en-US" sz="2200" b="0" i="0" dirty="0">
                <a:solidFill>
                  <a:srgbClr val="374151"/>
                </a:solidFill>
                <a:effectLst/>
                <a:highlight>
                  <a:srgbClr val="FFFFFF"/>
                </a:highlight>
                <a:latin typeface="Times New Roman" panose="02020603050405020304" pitchFamily="18" charset="0"/>
                <a:cs typeface="Times New Roman" panose="02020603050405020304" pitchFamily="18" charset="0"/>
              </a:rPr>
              <a:t> is a software component that serves between two or more applications.</a:t>
            </a:r>
          </a:p>
          <a:p>
            <a:pPr algn="l"/>
            <a:r>
              <a:rPr lang="en-US" sz="2200" b="0" i="0" dirty="0">
                <a:solidFill>
                  <a:srgbClr val="374151"/>
                </a:solidFill>
                <a:effectLst/>
                <a:highlight>
                  <a:srgbClr val="FFFFFF"/>
                </a:highlight>
                <a:latin typeface="Times New Roman" panose="02020603050405020304" pitchFamily="18" charset="0"/>
                <a:cs typeface="Times New Roman" panose="02020603050405020304" pitchFamily="18" charset="0"/>
              </a:rPr>
              <a:t>Middleware usually resides between the operating system and the end user or end-user application. It provides essential features that the operating system doesn't offer. The term usually refers to large software products, such as database managers, transaction monitors, and web servers.</a:t>
            </a:r>
          </a:p>
          <a:p>
            <a:endParaRPr lang="en-US" sz="22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EC8C762D-72D8-9FDE-D91F-31C6AD10EE1D}"/>
              </a:ext>
            </a:extLst>
          </p:cNvPr>
          <p:cNvPicPr>
            <a:picLocks noChangeAspect="1"/>
          </p:cNvPicPr>
          <p:nvPr/>
        </p:nvPicPr>
        <p:blipFill>
          <a:blip r:embed="rId2"/>
          <a:stretch>
            <a:fillRect/>
          </a:stretch>
        </p:blipFill>
        <p:spPr>
          <a:xfrm>
            <a:off x="4795435" y="933087"/>
            <a:ext cx="7247860" cy="5924913"/>
          </a:xfrm>
          <a:prstGeom prst="rect">
            <a:avLst/>
          </a:prstGeom>
        </p:spPr>
      </p:pic>
    </p:spTree>
    <p:extLst>
      <p:ext uri="{BB962C8B-B14F-4D97-AF65-F5344CB8AC3E}">
        <p14:creationId xmlns:p14="http://schemas.microsoft.com/office/powerpoint/2010/main" val="38021163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DAE50-9108-3AEA-8C71-78CBA4038D58}"/>
              </a:ext>
            </a:extLst>
          </p:cNvPr>
          <p:cNvSpPr>
            <a:spLocks noGrp="1"/>
          </p:cNvSpPr>
          <p:nvPr>
            <p:ph type="title"/>
          </p:nvPr>
        </p:nvSpPr>
        <p:spPr>
          <a:xfrm>
            <a:off x="838200" y="149369"/>
            <a:ext cx="10515600" cy="744484"/>
          </a:xfrm>
        </p:spPr>
        <p:txBody>
          <a:bodyPr vert="horz" lIns="91440" tIns="45720" rIns="91440" bIns="45720" rtlCol="0" anchor="ctr">
            <a:normAutofit/>
          </a:bodyPr>
          <a:lstStyle/>
          <a:p>
            <a:pPr algn="ctr"/>
            <a:r>
              <a:rPr lang="en-US" sz="4000" b="1" u="sng" dirty="0">
                <a:solidFill>
                  <a:schemeClr val="accent1"/>
                </a:solidFill>
              </a:rPr>
              <a:t>Why use middleware?</a:t>
            </a:r>
          </a:p>
        </p:txBody>
      </p:sp>
      <p:sp>
        <p:nvSpPr>
          <p:cNvPr id="3" name="Content Placeholder 2">
            <a:extLst>
              <a:ext uri="{FF2B5EF4-FFF2-40B4-BE49-F238E27FC236}">
                <a16:creationId xmlns:a16="http://schemas.microsoft.com/office/drawing/2014/main" id="{5860C059-D005-5CB7-E5B6-8DE59D3D2F43}"/>
              </a:ext>
            </a:extLst>
          </p:cNvPr>
          <p:cNvSpPr>
            <a:spLocks noGrp="1"/>
          </p:cNvSpPr>
          <p:nvPr>
            <p:ph idx="1"/>
          </p:nvPr>
        </p:nvSpPr>
        <p:spPr>
          <a:xfrm>
            <a:off x="359595" y="893852"/>
            <a:ext cx="11733087" cy="5964147"/>
          </a:xfrm>
        </p:spPr>
        <p:txBody>
          <a:bodyPr>
            <a:noAutofit/>
          </a:bodyPr>
          <a:lstStyle/>
          <a:p>
            <a:pPr marL="0" indent="0" algn="l">
              <a:buNone/>
            </a:pPr>
            <a:r>
              <a:rPr lang="en-US" sz="2200" b="0" i="0" dirty="0">
                <a:solidFill>
                  <a:srgbClr val="374151"/>
                </a:solidFill>
                <a:effectLst/>
                <a:highlight>
                  <a:srgbClr val="FFFFFF"/>
                </a:highlight>
                <a:latin typeface="Times New Roman" panose="02020603050405020304" pitchFamily="18" charset="0"/>
                <a:cs typeface="Times New Roman" panose="02020603050405020304" pitchFamily="18" charset="0"/>
              </a:rPr>
              <a:t>Middleware can perform numerous functions such as:</a:t>
            </a:r>
          </a:p>
          <a:p>
            <a:pPr algn="l">
              <a:buFont typeface="Arial" panose="020B0604020202020204" pitchFamily="34" charset="0"/>
              <a:buChar char="•"/>
            </a:pPr>
            <a:r>
              <a:rPr lang="en-US" sz="2200" b="0" i="0" dirty="0">
                <a:solidFill>
                  <a:srgbClr val="374151"/>
                </a:solidFill>
                <a:effectLst/>
                <a:highlight>
                  <a:srgbClr val="FFFFFF"/>
                </a:highlight>
                <a:latin typeface="Times New Roman" panose="02020603050405020304" pitchFamily="18" charset="0"/>
                <a:cs typeface="Times New Roman" panose="02020603050405020304" pitchFamily="18" charset="0"/>
              </a:rPr>
              <a:t>It manages connections to various backend resources. Middleware components can create connection pools to provide fast and efficient access to popular backend databases.</a:t>
            </a:r>
          </a:p>
          <a:p>
            <a:pPr algn="l">
              <a:buFont typeface="Arial" panose="020B0604020202020204" pitchFamily="34" charset="0"/>
              <a:buChar char="•"/>
            </a:pPr>
            <a:r>
              <a:rPr lang="en-US" sz="2200" b="0" i="0" dirty="0">
                <a:solidFill>
                  <a:srgbClr val="374151"/>
                </a:solidFill>
                <a:effectLst/>
                <a:highlight>
                  <a:srgbClr val="FFFFFF"/>
                </a:highlight>
                <a:latin typeface="Times New Roman" panose="02020603050405020304" pitchFamily="18" charset="0"/>
                <a:cs typeface="Times New Roman" panose="02020603050405020304" pitchFamily="18" charset="0"/>
              </a:rPr>
              <a:t>Second, middleware software can implement logic based on client requirements. For example, the middleware component can detect that the language header of the client browser making a particular request is set to English. As a result, queries sent to the backend will adjust to returning only English-based results.</a:t>
            </a:r>
          </a:p>
          <a:p>
            <a:pPr algn="l">
              <a:buFont typeface="Arial" panose="020B0604020202020204" pitchFamily="34" charset="0"/>
              <a:buChar char="•"/>
            </a:pPr>
            <a:r>
              <a:rPr lang="en-US" sz="2200" b="0" i="0" dirty="0">
                <a:solidFill>
                  <a:srgbClr val="374151"/>
                </a:solidFill>
                <a:effectLst/>
                <a:highlight>
                  <a:srgbClr val="FFFFFF"/>
                </a:highlight>
                <a:latin typeface="Times New Roman" panose="02020603050405020304" pitchFamily="18" charset="0"/>
                <a:cs typeface="Times New Roman" panose="02020603050405020304" pitchFamily="18" charset="0"/>
              </a:rPr>
              <a:t>Third, middleware is essential in concurrency, load balancing, and transaction management. It's scaled up and down to distribute incoming client requests across multiple servers, virtual machines, or cloud availability zones.</a:t>
            </a:r>
          </a:p>
          <a:p>
            <a:pPr algn="l">
              <a:buFont typeface="Arial" panose="020B0604020202020204" pitchFamily="34" charset="0"/>
              <a:buChar char="•"/>
            </a:pPr>
            <a:r>
              <a:rPr lang="en-US" sz="2200" b="0" i="0" dirty="0">
                <a:solidFill>
                  <a:srgbClr val="374151"/>
                </a:solidFill>
                <a:effectLst/>
                <a:highlight>
                  <a:srgbClr val="FFFFFF"/>
                </a:highlight>
                <a:latin typeface="Times New Roman" panose="02020603050405020304" pitchFamily="18" charset="0"/>
                <a:cs typeface="Times New Roman" panose="02020603050405020304" pitchFamily="18" charset="0"/>
              </a:rPr>
              <a:t>Finally, middleware plays an essential role in protecting access to backend resources. It requires a secure connection using technology such as SSL and a username/password combination or digital certificate authentication.</a:t>
            </a:r>
          </a:p>
          <a:p>
            <a:pPr algn="l">
              <a:buFont typeface="Arial" panose="020B0604020202020204" pitchFamily="34" charset="0"/>
              <a:buChar char="•"/>
            </a:pPr>
            <a:r>
              <a:rPr lang="en-US" sz="2200" dirty="0">
                <a:solidFill>
                  <a:schemeClr val="accent1"/>
                </a:solidFill>
                <a:highlight>
                  <a:srgbClr val="FFFFFF"/>
                </a:highlight>
                <a:latin typeface="Times New Roman" panose="02020603050405020304" pitchFamily="18" charset="0"/>
                <a:cs typeface="Times New Roman" panose="02020603050405020304" pitchFamily="18" charset="0"/>
              </a:rPr>
              <a:t>For example, Message-oriented middleware is designed for the purpose of transporting messages between two or more applications and is best suited for distributed applications that require transaction-oriented messaging. It could be used to monitor network traffic flows or to monitor the health of a distributed system.</a:t>
            </a:r>
          </a:p>
          <a:p>
            <a:endParaRPr lang="en-US"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499101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A5E6EB-26CA-3B87-2187-24DAECC8FB25}"/>
              </a:ext>
            </a:extLst>
          </p:cNvPr>
          <p:cNvSpPr>
            <a:spLocks noGrp="1"/>
          </p:cNvSpPr>
          <p:nvPr>
            <p:ph type="title"/>
          </p:nvPr>
        </p:nvSpPr>
        <p:spPr>
          <a:xfrm>
            <a:off x="550524" y="831749"/>
            <a:ext cx="5018069" cy="765032"/>
          </a:xfrm>
        </p:spPr>
        <p:txBody>
          <a:bodyPr vert="horz" lIns="91440" tIns="45720" rIns="91440" bIns="45720" rtlCol="0" anchor="ctr">
            <a:normAutofit/>
          </a:bodyPr>
          <a:lstStyle/>
          <a:p>
            <a:pPr algn="ctr"/>
            <a:r>
              <a:rPr lang="en-US" sz="4000" b="1" u="sng" dirty="0">
                <a:solidFill>
                  <a:schemeClr val="accent1"/>
                </a:solidFill>
              </a:rPr>
              <a:t>System Architectures</a:t>
            </a:r>
          </a:p>
        </p:txBody>
      </p:sp>
      <p:pic>
        <p:nvPicPr>
          <p:cNvPr id="5" name="Picture 4">
            <a:extLst>
              <a:ext uri="{FF2B5EF4-FFF2-40B4-BE49-F238E27FC236}">
                <a16:creationId xmlns:a16="http://schemas.microsoft.com/office/drawing/2014/main" id="{14BD52EC-E0B5-457A-8BF4-2668FDF0519F}"/>
              </a:ext>
            </a:extLst>
          </p:cNvPr>
          <p:cNvPicPr>
            <a:picLocks noChangeAspect="1"/>
          </p:cNvPicPr>
          <p:nvPr/>
        </p:nvPicPr>
        <p:blipFill>
          <a:blip r:embed="rId2"/>
          <a:stretch>
            <a:fillRect/>
          </a:stretch>
        </p:blipFill>
        <p:spPr>
          <a:xfrm>
            <a:off x="5900791" y="296562"/>
            <a:ext cx="5018069" cy="1725432"/>
          </a:xfrm>
          <a:prstGeom prst="rect">
            <a:avLst/>
          </a:prstGeom>
        </p:spPr>
      </p:pic>
      <p:pic>
        <p:nvPicPr>
          <p:cNvPr id="7" name="Picture 6">
            <a:extLst>
              <a:ext uri="{FF2B5EF4-FFF2-40B4-BE49-F238E27FC236}">
                <a16:creationId xmlns:a16="http://schemas.microsoft.com/office/drawing/2014/main" id="{F2579DC2-7AE6-E003-C9AD-5AD31B680CAF}"/>
              </a:ext>
            </a:extLst>
          </p:cNvPr>
          <p:cNvPicPr>
            <a:picLocks noChangeAspect="1"/>
          </p:cNvPicPr>
          <p:nvPr/>
        </p:nvPicPr>
        <p:blipFill>
          <a:blip r:embed="rId3"/>
          <a:stretch>
            <a:fillRect/>
          </a:stretch>
        </p:blipFill>
        <p:spPr>
          <a:xfrm>
            <a:off x="550524" y="3126236"/>
            <a:ext cx="10775022" cy="3034627"/>
          </a:xfrm>
          <a:prstGeom prst="rect">
            <a:avLst/>
          </a:prstGeom>
        </p:spPr>
      </p:pic>
    </p:spTree>
    <p:extLst>
      <p:ext uri="{BB962C8B-B14F-4D97-AF65-F5344CB8AC3E}">
        <p14:creationId xmlns:p14="http://schemas.microsoft.com/office/powerpoint/2010/main" val="27369250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5D61209-181F-A36B-4BE4-1679ECD66337}"/>
              </a:ext>
            </a:extLst>
          </p:cNvPr>
          <p:cNvPicPr>
            <a:picLocks noChangeAspect="1"/>
          </p:cNvPicPr>
          <p:nvPr/>
        </p:nvPicPr>
        <p:blipFill>
          <a:blip r:embed="rId2"/>
          <a:stretch>
            <a:fillRect/>
          </a:stretch>
        </p:blipFill>
        <p:spPr>
          <a:xfrm>
            <a:off x="262975" y="1091306"/>
            <a:ext cx="11716730" cy="4477287"/>
          </a:xfrm>
          <a:prstGeom prst="rect">
            <a:avLst/>
          </a:prstGeom>
        </p:spPr>
      </p:pic>
    </p:spTree>
    <p:extLst>
      <p:ext uri="{BB962C8B-B14F-4D97-AF65-F5344CB8AC3E}">
        <p14:creationId xmlns:p14="http://schemas.microsoft.com/office/powerpoint/2010/main" val="22201869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8B105B0-7D13-A673-23A4-EE98732CE0E6}"/>
              </a:ext>
            </a:extLst>
          </p:cNvPr>
          <p:cNvPicPr>
            <a:picLocks noChangeAspect="1"/>
          </p:cNvPicPr>
          <p:nvPr/>
        </p:nvPicPr>
        <p:blipFill>
          <a:blip r:embed="rId2"/>
          <a:stretch>
            <a:fillRect/>
          </a:stretch>
        </p:blipFill>
        <p:spPr>
          <a:xfrm>
            <a:off x="1921268" y="221283"/>
            <a:ext cx="7448765" cy="481437"/>
          </a:xfrm>
          <a:prstGeom prst="rect">
            <a:avLst/>
          </a:prstGeom>
        </p:spPr>
      </p:pic>
      <p:pic>
        <p:nvPicPr>
          <p:cNvPr id="9" name="Picture 8">
            <a:extLst>
              <a:ext uri="{FF2B5EF4-FFF2-40B4-BE49-F238E27FC236}">
                <a16:creationId xmlns:a16="http://schemas.microsoft.com/office/drawing/2014/main" id="{C5D94056-ECAE-42F9-ED94-2F178E50376D}"/>
              </a:ext>
            </a:extLst>
          </p:cNvPr>
          <p:cNvPicPr>
            <a:picLocks noChangeAspect="1"/>
          </p:cNvPicPr>
          <p:nvPr/>
        </p:nvPicPr>
        <p:blipFill>
          <a:blip r:embed="rId3"/>
          <a:stretch>
            <a:fillRect/>
          </a:stretch>
        </p:blipFill>
        <p:spPr>
          <a:xfrm>
            <a:off x="473969" y="1408010"/>
            <a:ext cx="3882273" cy="1195054"/>
          </a:xfrm>
          <a:prstGeom prst="rect">
            <a:avLst/>
          </a:prstGeom>
        </p:spPr>
      </p:pic>
      <p:sp>
        <p:nvSpPr>
          <p:cNvPr id="11" name="TextBox 10">
            <a:extLst>
              <a:ext uri="{FF2B5EF4-FFF2-40B4-BE49-F238E27FC236}">
                <a16:creationId xmlns:a16="http://schemas.microsoft.com/office/drawing/2014/main" id="{F501ABBF-93B8-F868-00E6-ED2A03066B04}"/>
              </a:ext>
            </a:extLst>
          </p:cNvPr>
          <p:cNvSpPr txBox="1"/>
          <p:nvPr/>
        </p:nvSpPr>
        <p:spPr>
          <a:xfrm>
            <a:off x="4536466" y="1305342"/>
            <a:ext cx="7520684" cy="2123658"/>
          </a:xfrm>
          <a:prstGeom prst="rect">
            <a:avLst/>
          </a:prstGeom>
          <a:noFill/>
        </p:spPr>
        <p:txBody>
          <a:bodyPr wrap="square">
            <a:spAutoFit/>
          </a:bodyPr>
          <a:lstStyle/>
          <a:p>
            <a:r>
              <a:rPr lang="en-US" sz="2200" dirty="0">
                <a:solidFill>
                  <a:schemeClr val="accent1"/>
                </a:solidFill>
                <a:latin typeface="Times New Roman" panose="02020603050405020304" pitchFamily="18" charset="0"/>
                <a:cs typeface="Times New Roman" panose="02020603050405020304" pitchFamily="18" charset="0"/>
              </a:rPr>
              <a:t>In these cases, when a client requests a service, it simply packages a message for the server, identifying the service it wants, along with the necessary input data. The message is then sent to the server. The latter, in turn, will always wait for an incoming request, subsequently process it, and package the results in a reply message that is then sent to the client</a:t>
            </a:r>
          </a:p>
        </p:txBody>
      </p:sp>
      <p:pic>
        <p:nvPicPr>
          <p:cNvPr id="5" name="Picture 4">
            <a:extLst>
              <a:ext uri="{FF2B5EF4-FFF2-40B4-BE49-F238E27FC236}">
                <a16:creationId xmlns:a16="http://schemas.microsoft.com/office/drawing/2014/main" id="{4EA5034E-71E3-304D-3EC9-994CF4098359}"/>
              </a:ext>
            </a:extLst>
          </p:cNvPr>
          <p:cNvPicPr>
            <a:picLocks noChangeAspect="1"/>
          </p:cNvPicPr>
          <p:nvPr/>
        </p:nvPicPr>
        <p:blipFill>
          <a:blip r:embed="rId4"/>
          <a:stretch>
            <a:fillRect/>
          </a:stretch>
        </p:blipFill>
        <p:spPr>
          <a:xfrm>
            <a:off x="75743" y="4254938"/>
            <a:ext cx="4393516" cy="1181396"/>
          </a:xfrm>
          <a:prstGeom prst="rect">
            <a:avLst/>
          </a:prstGeom>
        </p:spPr>
      </p:pic>
      <p:sp>
        <p:nvSpPr>
          <p:cNvPr id="8" name="TextBox 7">
            <a:extLst>
              <a:ext uri="{FF2B5EF4-FFF2-40B4-BE49-F238E27FC236}">
                <a16:creationId xmlns:a16="http://schemas.microsoft.com/office/drawing/2014/main" id="{CA5E1C88-95AB-0204-C26A-23E7ECE5E442}"/>
              </a:ext>
            </a:extLst>
          </p:cNvPr>
          <p:cNvSpPr txBox="1"/>
          <p:nvPr/>
        </p:nvSpPr>
        <p:spPr>
          <a:xfrm>
            <a:off x="4582273" y="3835950"/>
            <a:ext cx="7429070" cy="2800767"/>
          </a:xfrm>
          <a:prstGeom prst="rect">
            <a:avLst/>
          </a:prstGeom>
          <a:noFill/>
        </p:spPr>
        <p:txBody>
          <a:bodyPr wrap="square">
            <a:spAutoFit/>
          </a:bodyPr>
          <a:lstStyle>
            <a:defPPr>
              <a:defRPr lang="en-US"/>
            </a:defPPr>
            <a:lvl1pPr>
              <a:defRPr sz="2200">
                <a:solidFill>
                  <a:schemeClr val="accent1"/>
                </a:solidFill>
                <a:latin typeface="Times New Roman" panose="02020603050405020304" pitchFamily="18" charset="0"/>
                <a:cs typeface="Times New Roman" panose="02020603050405020304" pitchFamily="18" charset="0"/>
              </a:defRPr>
            </a:lvl1pPr>
          </a:lstStyle>
          <a:p>
            <a:r>
              <a:rPr lang="en-US" dirty="0"/>
              <a:t>For example, virtually all Internet application protocols are based on reliable TCP/IP connections. In this case, whenever a client requests a service, it first sets up a connection to the server before sending the request. The server generally uses that same connection to send the reply message, after which the connection is torn down. The trouble is that setting up and tearing down a connection is relatively costly, especially when the request and reply messages are small.</a:t>
            </a:r>
          </a:p>
        </p:txBody>
      </p:sp>
    </p:spTree>
    <p:extLst>
      <p:ext uri="{BB962C8B-B14F-4D97-AF65-F5344CB8AC3E}">
        <p14:creationId xmlns:p14="http://schemas.microsoft.com/office/powerpoint/2010/main" val="22591921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0F49684-8003-BF6B-EE72-6E2744B80F36}"/>
              </a:ext>
            </a:extLst>
          </p:cNvPr>
          <p:cNvPicPr>
            <a:picLocks noChangeAspect="1"/>
          </p:cNvPicPr>
          <p:nvPr/>
        </p:nvPicPr>
        <p:blipFill>
          <a:blip r:embed="rId2"/>
          <a:stretch>
            <a:fillRect/>
          </a:stretch>
        </p:blipFill>
        <p:spPr>
          <a:xfrm>
            <a:off x="2565081" y="197714"/>
            <a:ext cx="5387118" cy="743051"/>
          </a:xfrm>
          <a:prstGeom prst="rect">
            <a:avLst/>
          </a:prstGeom>
        </p:spPr>
      </p:pic>
      <p:pic>
        <p:nvPicPr>
          <p:cNvPr id="7" name="Picture 6">
            <a:extLst>
              <a:ext uri="{FF2B5EF4-FFF2-40B4-BE49-F238E27FC236}">
                <a16:creationId xmlns:a16="http://schemas.microsoft.com/office/drawing/2014/main" id="{62125A48-4A6D-1618-6848-AC4AB6FB133A}"/>
              </a:ext>
            </a:extLst>
          </p:cNvPr>
          <p:cNvPicPr>
            <a:picLocks noChangeAspect="1"/>
          </p:cNvPicPr>
          <p:nvPr/>
        </p:nvPicPr>
        <p:blipFill>
          <a:blip r:embed="rId3"/>
          <a:stretch>
            <a:fillRect/>
          </a:stretch>
        </p:blipFill>
        <p:spPr>
          <a:xfrm>
            <a:off x="133564" y="1453449"/>
            <a:ext cx="11620072" cy="3080304"/>
          </a:xfrm>
          <a:prstGeom prst="rect">
            <a:avLst/>
          </a:prstGeom>
        </p:spPr>
      </p:pic>
      <p:pic>
        <p:nvPicPr>
          <p:cNvPr id="9" name="Picture 8">
            <a:extLst>
              <a:ext uri="{FF2B5EF4-FFF2-40B4-BE49-F238E27FC236}">
                <a16:creationId xmlns:a16="http://schemas.microsoft.com/office/drawing/2014/main" id="{D8F6BB2E-C25E-17AC-796D-43E5CB0BD17F}"/>
              </a:ext>
            </a:extLst>
          </p:cNvPr>
          <p:cNvPicPr>
            <a:picLocks noChangeAspect="1"/>
          </p:cNvPicPr>
          <p:nvPr/>
        </p:nvPicPr>
        <p:blipFill>
          <a:blip r:embed="rId4"/>
          <a:stretch>
            <a:fillRect/>
          </a:stretch>
        </p:blipFill>
        <p:spPr>
          <a:xfrm>
            <a:off x="462337" y="5046437"/>
            <a:ext cx="9924836" cy="1373628"/>
          </a:xfrm>
          <a:prstGeom prst="rect">
            <a:avLst/>
          </a:prstGeom>
        </p:spPr>
      </p:pic>
    </p:spTree>
    <p:extLst>
      <p:ext uri="{BB962C8B-B14F-4D97-AF65-F5344CB8AC3E}">
        <p14:creationId xmlns:p14="http://schemas.microsoft.com/office/powerpoint/2010/main" val="27709074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ADA0310-F15E-E4EE-AAF3-E8989EC6ABEF}"/>
              </a:ext>
            </a:extLst>
          </p:cNvPr>
          <p:cNvPicPr>
            <a:picLocks noChangeAspect="1"/>
          </p:cNvPicPr>
          <p:nvPr/>
        </p:nvPicPr>
        <p:blipFill>
          <a:blip r:embed="rId2"/>
          <a:stretch>
            <a:fillRect/>
          </a:stretch>
        </p:blipFill>
        <p:spPr>
          <a:xfrm>
            <a:off x="648842" y="203818"/>
            <a:ext cx="10570538" cy="6654181"/>
          </a:xfrm>
          <a:prstGeom prst="rect">
            <a:avLst/>
          </a:prstGeom>
        </p:spPr>
      </p:pic>
    </p:spTree>
    <p:extLst>
      <p:ext uri="{BB962C8B-B14F-4D97-AF65-F5344CB8AC3E}">
        <p14:creationId xmlns:p14="http://schemas.microsoft.com/office/powerpoint/2010/main" val="37599779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527FD1D-4FE8-ED95-4510-AB4FCC83D1E2}"/>
              </a:ext>
            </a:extLst>
          </p:cNvPr>
          <p:cNvPicPr>
            <a:picLocks noChangeAspect="1"/>
          </p:cNvPicPr>
          <p:nvPr/>
        </p:nvPicPr>
        <p:blipFill>
          <a:blip r:embed="rId2"/>
          <a:stretch>
            <a:fillRect/>
          </a:stretch>
        </p:blipFill>
        <p:spPr>
          <a:xfrm>
            <a:off x="295099" y="285439"/>
            <a:ext cx="7811212" cy="3176062"/>
          </a:xfrm>
          <a:prstGeom prst="rect">
            <a:avLst/>
          </a:prstGeom>
        </p:spPr>
      </p:pic>
      <p:pic>
        <p:nvPicPr>
          <p:cNvPr id="7" name="Picture 6">
            <a:extLst>
              <a:ext uri="{FF2B5EF4-FFF2-40B4-BE49-F238E27FC236}">
                <a16:creationId xmlns:a16="http://schemas.microsoft.com/office/drawing/2014/main" id="{22221115-FC59-2ECA-0A01-9435E96C2852}"/>
              </a:ext>
            </a:extLst>
          </p:cNvPr>
          <p:cNvPicPr>
            <a:picLocks noChangeAspect="1"/>
          </p:cNvPicPr>
          <p:nvPr/>
        </p:nvPicPr>
        <p:blipFill>
          <a:blip r:embed="rId3"/>
          <a:stretch>
            <a:fillRect/>
          </a:stretch>
        </p:blipFill>
        <p:spPr>
          <a:xfrm>
            <a:off x="698643" y="4062014"/>
            <a:ext cx="9698805" cy="1804429"/>
          </a:xfrm>
          <a:prstGeom prst="rect">
            <a:avLst/>
          </a:prstGeom>
        </p:spPr>
      </p:pic>
    </p:spTree>
    <p:extLst>
      <p:ext uri="{BB962C8B-B14F-4D97-AF65-F5344CB8AC3E}">
        <p14:creationId xmlns:p14="http://schemas.microsoft.com/office/powerpoint/2010/main" val="3074464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9ED657C-A003-1396-2CE5-4FDCFF5D3779}"/>
              </a:ext>
            </a:extLst>
          </p:cNvPr>
          <p:cNvPicPr>
            <a:picLocks noChangeAspect="1"/>
          </p:cNvPicPr>
          <p:nvPr/>
        </p:nvPicPr>
        <p:blipFill>
          <a:blip r:embed="rId2"/>
          <a:stretch>
            <a:fillRect/>
          </a:stretch>
        </p:blipFill>
        <p:spPr>
          <a:xfrm>
            <a:off x="2454146" y="297463"/>
            <a:ext cx="5754906" cy="645959"/>
          </a:xfrm>
          <a:prstGeom prst="rect">
            <a:avLst/>
          </a:prstGeom>
        </p:spPr>
      </p:pic>
      <p:pic>
        <p:nvPicPr>
          <p:cNvPr id="7" name="Picture 6">
            <a:extLst>
              <a:ext uri="{FF2B5EF4-FFF2-40B4-BE49-F238E27FC236}">
                <a16:creationId xmlns:a16="http://schemas.microsoft.com/office/drawing/2014/main" id="{69CE83DD-6053-0116-7136-6324CCFD0586}"/>
              </a:ext>
            </a:extLst>
          </p:cNvPr>
          <p:cNvPicPr>
            <a:picLocks noChangeAspect="1"/>
          </p:cNvPicPr>
          <p:nvPr/>
        </p:nvPicPr>
        <p:blipFill>
          <a:blip r:embed="rId3"/>
          <a:stretch>
            <a:fillRect/>
          </a:stretch>
        </p:blipFill>
        <p:spPr>
          <a:xfrm>
            <a:off x="647272" y="943422"/>
            <a:ext cx="10284431" cy="3123593"/>
          </a:xfrm>
          <a:prstGeom prst="rect">
            <a:avLst/>
          </a:prstGeom>
        </p:spPr>
      </p:pic>
      <p:pic>
        <p:nvPicPr>
          <p:cNvPr id="9" name="Picture 8">
            <a:extLst>
              <a:ext uri="{FF2B5EF4-FFF2-40B4-BE49-F238E27FC236}">
                <a16:creationId xmlns:a16="http://schemas.microsoft.com/office/drawing/2014/main" id="{8D547A8C-7F97-19AA-5B25-29C17BA52DF7}"/>
              </a:ext>
            </a:extLst>
          </p:cNvPr>
          <p:cNvPicPr>
            <a:picLocks noChangeAspect="1"/>
          </p:cNvPicPr>
          <p:nvPr/>
        </p:nvPicPr>
        <p:blipFill>
          <a:blip r:embed="rId4"/>
          <a:stretch>
            <a:fillRect/>
          </a:stretch>
        </p:blipFill>
        <p:spPr>
          <a:xfrm>
            <a:off x="482886" y="4680993"/>
            <a:ext cx="9462499" cy="1233585"/>
          </a:xfrm>
          <a:prstGeom prst="rect">
            <a:avLst/>
          </a:prstGeom>
        </p:spPr>
      </p:pic>
    </p:spTree>
    <p:extLst>
      <p:ext uri="{BB962C8B-B14F-4D97-AF65-F5344CB8AC3E}">
        <p14:creationId xmlns:p14="http://schemas.microsoft.com/office/powerpoint/2010/main" val="36010873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999E000-EAE5-7950-BD08-20BD136D216E}"/>
              </a:ext>
            </a:extLst>
          </p:cNvPr>
          <p:cNvPicPr>
            <a:picLocks noChangeAspect="1"/>
          </p:cNvPicPr>
          <p:nvPr/>
        </p:nvPicPr>
        <p:blipFill>
          <a:blip r:embed="rId2"/>
          <a:stretch>
            <a:fillRect/>
          </a:stretch>
        </p:blipFill>
        <p:spPr>
          <a:xfrm>
            <a:off x="1303308" y="353656"/>
            <a:ext cx="8713995" cy="4100192"/>
          </a:xfrm>
          <a:prstGeom prst="rect">
            <a:avLst/>
          </a:prstGeom>
        </p:spPr>
      </p:pic>
      <p:sp>
        <p:nvSpPr>
          <p:cNvPr id="7" name="TextBox 6">
            <a:extLst>
              <a:ext uri="{FF2B5EF4-FFF2-40B4-BE49-F238E27FC236}">
                <a16:creationId xmlns:a16="http://schemas.microsoft.com/office/drawing/2014/main" id="{C6FBD498-3C36-E2F7-C384-5DB310F7B9DB}"/>
              </a:ext>
            </a:extLst>
          </p:cNvPr>
          <p:cNvSpPr txBox="1"/>
          <p:nvPr/>
        </p:nvSpPr>
        <p:spPr>
          <a:xfrm>
            <a:off x="513708" y="4953624"/>
            <a:ext cx="10921430" cy="1477328"/>
          </a:xfrm>
          <a:prstGeom prst="rect">
            <a:avLst/>
          </a:prstGeom>
          <a:noFill/>
        </p:spPr>
        <p:txBody>
          <a:bodyPr wrap="square">
            <a:spAutoFit/>
          </a:bodyPr>
          <a:lstStyle/>
          <a:p>
            <a:pPr marL="285750" indent="-285750" algn="just">
              <a:buFont typeface="Arial" panose="020B0604020202020204" pitchFamily="34" charset="0"/>
              <a:buChar char="•"/>
            </a:pPr>
            <a:r>
              <a:rPr lang="en-US" b="1" i="0" dirty="0">
                <a:solidFill>
                  <a:schemeClr val="accent1"/>
                </a:solidFill>
                <a:effectLst/>
                <a:highlight>
                  <a:srgbClr val="FFFFFF"/>
                </a:highlight>
                <a:latin typeface="Nunito" pitchFamily="2" charset="0"/>
              </a:rPr>
              <a:t>A distributed System is a collection of autonomous computer systems that are physically separated but are connected by a centralized computer network that is equipped with distributed system software. </a:t>
            </a:r>
          </a:p>
          <a:p>
            <a:pPr marL="285750" indent="-285750" algn="just">
              <a:buFont typeface="Arial" panose="020B0604020202020204" pitchFamily="34" charset="0"/>
              <a:buChar char="•"/>
            </a:pPr>
            <a:r>
              <a:rPr lang="en-US" b="1" i="0" dirty="0">
                <a:solidFill>
                  <a:schemeClr val="accent1"/>
                </a:solidFill>
                <a:effectLst/>
                <a:highlight>
                  <a:srgbClr val="FFFFFF"/>
                </a:highlight>
                <a:latin typeface="Nunito" pitchFamily="2" charset="0"/>
              </a:rPr>
              <a:t>The autonomous computers will communicate among each system by sharing resources and files and performing the tasks assigned to them.</a:t>
            </a:r>
            <a:endParaRPr lang="en-US" b="1" dirty="0">
              <a:solidFill>
                <a:schemeClr val="accent1"/>
              </a:solidFill>
            </a:endParaRPr>
          </a:p>
        </p:txBody>
      </p:sp>
    </p:spTree>
    <p:extLst>
      <p:ext uri="{BB962C8B-B14F-4D97-AF65-F5344CB8AC3E}">
        <p14:creationId xmlns:p14="http://schemas.microsoft.com/office/powerpoint/2010/main" val="8805259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90ACF34-D62C-3E94-9CAD-1AB90BB2E0D2}"/>
              </a:ext>
            </a:extLst>
          </p:cNvPr>
          <p:cNvPicPr>
            <a:picLocks noChangeAspect="1"/>
          </p:cNvPicPr>
          <p:nvPr/>
        </p:nvPicPr>
        <p:blipFill>
          <a:blip r:embed="rId2"/>
          <a:stretch>
            <a:fillRect/>
          </a:stretch>
        </p:blipFill>
        <p:spPr>
          <a:xfrm>
            <a:off x="318281" y="376754"/>
            <a:ext cx="11555438" cy="6392167"/>
          </a:xfrm>
          <a:prstGeom prst="rect">
            <a:avLst/>
          </a:prstGeom>
        </p:spPr>
      </p:pic>
    </p:spTree>
    <p:extLst>
      <p:ext uri="{BB962C8B-B14F-4D97-AF65-F5344CB8AC3E}">
        <p14:creationId xmlns:p14="http://schemas.microsoft.com/office/powerpoint/2010/main" val="208737612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08F0AD9-4B4A-524F-115B-0EF5DF6BA989}"/>
              </a:ext>
            </a:extLst>
          </p:cNvPr>
          <p:cNvPicPr>
            <a:picLocks noChangeAspect="1"/>
          </p:cNvPicPr>
          <p:nvPr/>
        </p:nvPicPr>
        <p:blipFill>
          <a:blip r:embed="rId2"/>
          <a:stretch>
            <a:fillRect/>
          </a:stretch>
        </p:blipFill>
        <p:spPr>
          <a:xfrm>
            <a:off x="0" y="650716"/>
            <a:ext cx="12192000" cy="5556567"/>
          </a:xfrm>
          <a:prstGeom prst="rect">
            <a:avLst/>
          </a:prstGeom>
        </p:spPr>
      </p:pic>
    </p:spTree>
    <p:extLst>
      <p:ext uri="{BB962C8B-B14F-4D97-AF65-F5344CB8AC3E}">
        <p14:creationId xmlns:p14="http://schemas.microsoft.com/office/powerpoint/2010/main" val="23926149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9C12DD5-81E1-7944-28E5-CEEA6207ACAD}"/>
              </a:ext>
            </a:extLst>
          </p:cNvPr>
          <p:cNvPicPr>
            <a:picLocks noChangeAspect="1"/>
          </p:cNvPicPr>
          <p:nvPr/>
        </p:nvPicPr>
        <p:blipFill>
          <a:blip r:embed="rId2"/>
          <a:stretch>
            <a:fillRect/>
          </a:stretch>
        </p:blipFill>
        <p:spPr>
          <a:xfrm>
            <a:off x="2503469" y="195210"/>
            <a:ext cx="6085727" cy="656896"/>
          </a:xfrm>
          <a:prstGeom prst="rect">
            <a:avLst/>
          </a:prstGeom>
        </p:spPr>
      </p:pic>
      <p:pic>
        <p:nvPicPr>
          <p:cNvPr id="7" name="Picture 6">
            <a:extLst>
              <a:ext uri="{FF2B5EF4-FFF2-40B4-BE49-F238E27FC236}">
                <a16:creationId xmlns:a16="http://schemas.microsoft.com/office/drawing/2014/main" id="{A23B07D1-97F5-5864-1A9E-56E98F910A3A}"/>
              </a:ext>
            </a:extLst>
          </p:cNvPr>
          <p:cNvPicPr>
            <a:picLocks noChangeAspect="1"/>
          </p:cNvPicPr>
          <p:nvPr/>
        </p:nvPicPr>
        <p:blipFill>
          <a:blip r:embed="rId3"/>
          <a:stretch>
            <a:fillRect/>
          </a:stretch>
        </p:blipFill>
        <p:spPr>
          <a:xfrm>
            <a:off x="1036818" y="1054993"/>
            <a:ext cx="9822967" cy="5803007"/>
          </a:xfrm>
          <a:prstGeom prst="rect">
            <a:avLst/>
          </a:prstGeom>
        </p:spPr>
      </p:pic>
    </p:spTree>
    <p:extLst>
      <p:ext uri="{BB962C8B-B14F-4D97-AF65-F5344CB8AC3E}">
        <p14:creationId xmlns:p14="http://schemas.microsoft.com/office/powerpoint/2010/main" val="72744481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397F6A6-B7CA-F579-D3D9-83498F3BBFAA}"/>
              </a:ext>
            </a:extLst>
          </p:cNvPr>
          <p:cNvPicPr>
            <a:picLocks noChangeAspect="1"/>
          </p:cNvPicPr>
          <p:nvPr/>
        </p:nvPicPr>
        <p:blipFill>
          <a:blip r:embed="rId2"/>
          <a:stretch>
            <a:fillRect/>
          </a:stretch>
        </p:blipFill>
        <p:spPr>
          <a:xfrm>
            <a:off x="205484" y="134910"/>
            <a:ext cx="7051179" cy="1611698"/>
          </a:xfrm>
          <a:prstGeom prst="rect">
            <a:avLst/>
          </a:prstGeom>
        </p:spPr>
      </p:pic>
      <p:pic>
        <p:nvPicPr>
          <p:cNvPr id="7" name="Picture 6">
            <a:extLst>
              <a:ext uri="{FF2B5EF4-FFF2-40B4-BE49-F238E27FC236}">
                <a16:creationId xmlns:a16="http://schemas.microsoft.com/office/drawing/2014/main" id="{C667C03F-35ED-87EA-2C29-BF74717DEDA4}"/>
              </a:ext>
            </a:extLst>
          </p:cNvPr>
          <p:cNvPicPr>
            <a:picLocks noChangeAspect="1"/>
          </p:cNvPicPr>
          <p:nvPr/>
        </p:nvPicPr>
        <p:blipFill>
          <a:blip r:embed="rId3"/>
          <a:stretch>
            <a:fillRect/>
          </a:stretch>
        </p:blipFill>
        <p:spPr>
          <a:xfrm>
            <a:off x="78768" y="3178711"/>
            <a:ext cx="7560409" cy="3150170"/>
          </a:xfrm>
          <a:prstGeom prst="rect">
            <a:avLst/>
          </a:prstGeom>
        </p:spPr>
      </p:pic>
      <p:pic>
        <p:nvPicPr>
          <p:cNvPr id="9" name="Picture 8">
            <a:extLst>
              <a:ext uri="{FF2B5EF4-FFF2-40B4-BE49-F238E27FC236}">
                <a16:creationId xmlns:a16="http://schemas.microsoft.com/office/drawing/2014/main" id="{0A5CD1A3-FDDD-AD1C-3A1F-83DDB2788C6F}"/>
              </a:ext>
            </a:extLst>
          </p:cNvPr>
          <p:cNvPicPr>
            <a:picLocks noChangeAspect="1"/>
          </p:cNvPicPr>
          <p:nvPr/>
        </p:nvPicPr>
        <p:blipFill>
          <a:blip r:embed="rId4"/>
          <a:stretch>
            <a:fillRect/>
          </a:stretch>
        </p:blipFill>
        <p:spPr>
          <a:xfrm>
            <a:off x="7547765" y="854159"/>
            <a:ext cx="4565467" cy="2693020"/>
          </a:xfrm>
          <a:prstGeom prst="rect">
            <a:avLst/>
          </a:prstGeom>
        </p:spPr>
      </p:pic>
    </p:spTree>
    <p:extLst>
      <p:ext uri="{BB962C8B-B14F-4D97-AF65-F5344CB8AC3E}">
        <p14:creationId xmlns:p14="http://schemas.microsoft.com/office/powerpoint/2010/main" val="426336736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1F223F2-1E8E-6074-CA04-9869C3A372D3}"/>
              </a:ext>
            </a:extLst>
          </p:cNvPr>
          <p:cNvPicPr>
            <a:picLocks noChangeAspect="1"/>
          </p:cNvPicPr>
          <p:nvPr/>
        </p:nvPicPr>
        <p:blipFill>
          <a:blip r:embed="rId2"/>
          <a:stretch>
            <a:fillRect/>
          </a:stretch>
        </p:blipFill>
        <p:spPr>
          <a:xfrm>
            <a:off x="1043683" y="543183"/>
            <a:ext cx="9144966" cy="641884"/>
          </a:xfrm>
          <a:prstGeom prst="rect">
            <a:avLst/>
          </a:prstGeom>
        </p:spPr>
      </p:pic>
      <p:pic>
        <p:nvPicPr>
          <p:cNvPr id="7" name="Picture 6">
            <a:extLst>
              <a:ext uri="{FF2B5EF4-FFF2-40B4-BE49-F238E27FC236}">
                <a16:creationId xmlns:a16="http://schemas.microsoft.com/office/drawing/2014/main" id="{DA860307-9DF9-F644-9E46-1259FD06AF7E}"/>
              </a:ext>
            </a:extLst>
          </p:cNvPr>
          <p:cNvPicPr>
            <a:picLocks noChangeAspect="1"/>
          </p:cNvPicPr>
          <p:nvPr/>
        </p:nvPicPr>
        <p:blipFill>
          <a:blip r:embed="rId3"/>
          <a:stretch>
            <a:fillRect/>
          </a:stretch>
        </p:blipFill>
        <p:spPr>
          <a:xfrm>
            <a:off x="135489" y="1333573"/>
            <a:ext cx="6234490" cy="3871135"/>
          </a:xfrm>
          <a:prstGeom prst="rect">
            <a:avLst/>
          </a:prstGeom>
        </p:spPr>
      </p:pic>
      <p:pic>
        <p:nvPicPr>
          <p:cNvPr id="9" name="Picture 8">
            <a:extLst>
              <a:ext uri="{FF2B5EF4-FFF2-40B4-BE49-F238E27FC236}">
                <a16:creationId xmlns:a16="http://schemas.microsoft.com/office/drawing/2014/main" id="{00055F04-2724-F1D9-49E9-7A27573417EF}"/>
              </a:ext>
            </a:extLst>
          </p:cNvPr>
          <p:cNvPicPr>
            <a:picLocks noChangeAspect="1"/>
          </p:cNvPicPr>
          <p:nvPr/>
        </p:nvPicPr>
        <p:blipFill>
          <a:blip r:embed="rId4"/>
          <a:stretch>
            <a:fillRect/>
          </a:stretch>
        </p:blipFill>
        <p:spPr>
          <a:xfrm>
            <a:off x="7475669" y="2091850"/>
            <a:ext cx="4001058" cy="2448267"/>
          </a:xfrm>
          <a:prstGeom prst="rect">
            <a:avLst/>
          </a:prstGeom>
        </p:spPr>
      </p:pic>
      <p:pic>
        <p:nvPicPr>
          <p:cNvPr id="11" name="Picture 10">
            <a:extLst>
              <a:ext uri="{FF2B5EF4-FFF2-40B4-BE49-F238E27FC236}">
                <a16:creationId xmlns:a16="http://schemas.microsoft.com/office/drawing/2014/main" id="{D680663A-A113-2C4A-DD44-A8FB5F9664D1}"/>
              </a:ext>
            </a:extLst>
          </p:cNvPr>
          <p:cNvPicPr>
            <a:picLocks noChangeAspect="1"/>
          </p:cNvPicPr>
          <p:nvPr/>
        </p:nvPicPr>
        <p:blipFill>
          <a:blip r:embed="rId5"/>
          <a:stretch>
            <a:fillRect/>
          </a:stretch>
        </p:blipFill>
        <p:spPr>
          <a:xfrm>
            <a:off x="941827" y="5446900"/>
            <a:ext cx="9578910" cy="1246326"/>
          </a:xfrm>
          <a:prstGeom prst="rect">
            <a:avLst/>
          </a:prstGeom>
        </p:spPr>
      </p:pic>
    </p:spTree>
    <p:extLst>
      <p:ext uri="{BB962C8B-B14F-4D97-AF65-F5344CB8AC3E}">
        <p14:creationId xmlns:p14="http://schemas.microsoft.com/office/powerpoint/2010/main" val="153493147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D0AF3C5-5538-3A39-D91A-ABE8FB1F2A7F}"/>
              </a:ext>
            </a:extLst>
          </p:cNvPr>
          <p:cNvPicPr>
            <a:picLocks noChangeAspect="1"/>
          </p:cNvPicPr>
          <p:nvPr/>
        </p:nvPicPr>
        <p:blipFill>
          <a:blip r:embed="rId2"/>
          <a:stretch>
            <a:fillRect/>
          </a:stretch>
        </p:blipFill>
        <p:spPr>
          <a:xfrm>
            <a:off x="0" y="253128"/>
            <a:ext cx="12192000" cy="6351744"/>
          </a:xfrm>
          <a:prstGeom prst="rect">
            <a:avLst/>
          </a:prstGeom>
        </p:spPr>
      </p:pic>
    </p:spTree>
    <p:extLst>
      <p:ext uri="{BB962C8B-B14F-4D97-AF65-F5344CB8AC3E}">
        <p14:creationId xmlns:p14="http://schemas.microsoft.com/office/powerpoint/2010/main" val="177336010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229A310-9B18-A430-2C47-CB3CB1E0BA45}"/>
              </a:ext>
            </a:extLst>
          </p:cNvPr>
          <p:cNvPicPr>
            <a:picLocks noChangeAspect="1"/>
          </p:cNvPicPr>
          <p:nvPr/>
        </p:nvPicPr>
        <p:blipFill>
          <a:blip r:embed="rId2"/>
          <a:stretch>
            <a:fillRect/>
          </a:stretch>
        </p:blipFill>
        <p:spPr>
          <a:xfrm>
            <a:off x="1632914" y="194811"/>
            <a:ext cx="8926171" cy="6468378"/>
          </a:xfrm>
          <a:prstGeom prst="rect">
            <a:avLst/>
          </a:prstGeom>
        </p:spPr>
      </p:pic>
    </p:spTree>
    <p:extLst>
      <p:ext uri="{BB962C8B-B14F-4D97-AF65-F5344CB8AC3E}">
        <p14:creationId xmlns:p14="http://schemas.microsoft.com/office/powerpoint/2010/main" val="99898868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B4D335D-A498-F521-596B-57CC05214D16}"/>
              </a:ext>
            </a:extLst>
          </p:cNvPr>
          <p:cNvPicPr>
            <a:picLocks noChangeAspect="1"/>
          </p:cNvPicPr>
          <p:nvPr/>
        </p:nvPicPr>
        <p:blipFill>
          <a:blip r:embed="rId2"/>
          <a:stretch>
            <a:fillRect/>
          </a:stretch>
        </p:blipFill>
        <p:spPr>
          <a:xfrm>
            <a:off x="0" y="619803"/>
            <a:ext cx="12192000" cy="5618393"/>
          </a:xfrm>
          <a:prstGeom prst="rect">
            <a:avLst/>
          </a:prstGeom>
        </p:spPr>
      </p:pic>
    </p:spTree>
    <p:extLst>
      <p:ext uri="{BB962C8B-B14F-4D97-AF65-F5344CB8AC3E}">
        <p14:creationId xmlns:p14="http://schemas.microsoft.com/office/powerpoint/2010/main" val="109691830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2B1E762-85F4-AC86-3FE3-7F60BFB752BD}"/>
              </a:ext>
            </a:extLst>
          </p:cNvPr>
          <p:cNvPicPr>
            <a:picLocks noChangeAspect="1"/>
          </p:cNvPicPr>
          <p:nvPr/>
        </p:nvPicPr>
        <p:blipFill>
          <a:blip r:embed="rId2"/>
          <a:stretch>
            <a:fillRect/>
          </a:stretch>
        </p:blipFill>
        <p:spPr>
          <a:xfrm>
            <a:off x="1218519" y="356759"/>
            <a:ext cx="9754961" cy="6144482"/>
          </a:xfrm>
          <a:prstGeom prst="rect">
            <a:avLst/>
          </a:prstGeom>
        </p:spPr>
      </p:pic>
    </p:spTree>
    <p:extLst>
      <p:ext uri="{BB962C8B-B14F-4D97-AF65-F5344CB8AC3E}">
        <p14:creationId xmlns:p14="http://schemas.microsoft.com/office/powerpoint/2010/main" val="334227299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4817BD0-A41B-48FA-637D-8E48AB425796}"/>
              </a:ext>
            </a:extLst>
          </p:cNvPr>
          <p:cNvPicPr>
            <a:picLocks noChangeAspect="1"/>
          </p:cNvPicPr>
          <p:nvPr/>
        </p:nvPicPr>
        <p:blipFill>
          <a:blip r:embed="rId2"/>
          <a:stretch>
            <a:fillRect/>
          </a:stretch>
        </p:blipFill>
        <p:spPr>
          <a:xfrm>
            <a:off x="523982" y="644833"/>
            <a:ext cx="10949974" cy="5568334"/>
          </a:xfrm>
          <a:prstGeom prst="rect">
            <a:avLst/>
          </a:prstGeom>
        </p:spPr>
      </p:pic>
    </p:spTree>
    <p:extLst>
      <p:ext uri="{BB962C8B-B14F-4D97-AF65-F5344CB8AC3E}">
        <p14:creationId xmlns:p14="http://schemas.microsoft.com/office/powerpoint/2010/main" val="9000559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CAB1AB-7C69-8FB3-9960-E7DA1305964E}"/>
              </a:ext>
            </a:extLst>
          </p:cNvPr>
          <p:cNvSpPr>
            <a:spLocks noGrp="1"/>
          </p:cNvSpPr>
          <p:nvPr>
            <p:ph type="title"/>
          </p:nvPr>
        </p:nvSpPr>
        <p:spPr>
          <a:xfrm>
            <a:off x="838200" y="200740"/>
            <a:ext cx="10515600" cy="806128"/>
          </a:xfrm>
        </p:spPr>
        <p:txBody>
          <a:bodyPr vert="horz" lIns="91440" tIns="45720" rIns="91440" bIns="45720" rtlCol="0" anchor="ctr">
            <a:normAutofit/>
          </a:bodyPr>
          <a:lstStyle/>
          <a:p>
            <a:pPr algn="ctr"/>
            <a:r>
              <a:rPr lang="en-US" sz="4000" b="1" u="sng" dirty="0">
                <a:solidFill>
                  <a:schemeClr val="accent1"/>
                </a:solidFill>
              </a:rPr>
              <a:t>Example of a Distributed System</a:t>
            </a:r>
          </a:p>
        </p:txBody>
      </p:sp>
      <p:sp>
        <p:nvSpPr>
          <p:cNvPr id="6" name="TextBox 5">
            <a:extLst>
              <a:ext uri="{FF2B5EF4-FFF2-40B4-BE49-F238E27FC236}">
                <a16:creationId xmlns:a16="http://schemas.microsoft.com/office/drawing/2014/main" id="{C23BA9D3-485B-9719-7843-1298B38F2E03}"/>
              </a:ext>
            </a:extLst>
          </p:cNvPr>
          <p:cNvSpPr txBox="1"/>
          <p:nvPr/>
        </p:nvSpPr>
        <p:spPr>
          <a:xfrm>
            <a:off x="233738" y="1306910"/>
            <a:ext cx="4543744" cy="1938992"/>
          </a:xfrm>
          <a:prstGeom prst="rect">
            <a:avLst/>
          </a:prstGeom>
          <a:noFill/>
        </p:spPr>
        <p:txBody>
          <a:bodyPr wrap="square">
            <a:spAutoFit/>
          </a:bodyPr>
          <a:lstStyle/>
          <a:p>
            <a:r>
              <a:rPr lang="en-US" sz="2000" b="0" i="0" dirty="0">
                <a:solidFill>
                  <a:srgbClr val="273239"/>
                </a:solidFill>
                <a:effectLst/>
                <a:highlight>
                  <a:srgbClr val="FFFFFF"/>
                </a:highlight>
                <a:latin typeface="Times New Roman" panose="02020603050405020304" pitchFamily="18" charset="0"/>
                <a:cs typeface="Times New Roman" panose="02020603050405020304" pitchFamily="18" charset="0"/>
              </a:rPr>
              <a:t>Any Social Media can have its Centralized Computer Network as its Headquarters and computer systems that can be accessed by any user and using their services will be the Autonomous Systems in the Distributed System Architecture.</a:t>
            </a:r>
            <a:endParaRPr lang="en-US" sz="2000"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652AF29B-C6E7-6E15-9051-50F738340745}"/>
              </a:ext>
            </a:extLst>
          </p:cNvPr>
          <p:cNvPicPr>
            <a:picLocks noChangeAspect="1"/>
          </p:cNvPicPr>
          <p:nvPr/>
        </p:nvPicPr>
        <p:blipFill>
          <a:blip r:embed="rId2"/>
          <a:stretch>
            <a:fillRect/>
          </a:stretch>
        </p:blipFill>
        <p:spPr>
          <a:xfrm>
            <a:off x="4777482" y="1208419"/>
            <a:ext cx="7232545" cy="5173038"/>
          </a:xfrm>
          <a:prstGeom prst="rect">
            <a:avLst/>
          </a:prstGeom>
        </p:spPr>
      </p:pic>
      <p:sp>
        <p:nvSpPr>
          <p:cNvPr id="9" name="TextBox 8">
            <a:extLst>
              <a:ext uri="{FF2B5EF4-FFF2-40B4-BE49-F238E27FC236}">
                <a16:creationId xmlns:a16="http://schemas.microsoft.com/office/drawing/2014/main" id="{B6F46633-F704-898D-9500-E047910A7630}"/>
              </a:ext>
            </a:extLst>
          </p:cNvPr>
          <p:cNvSpPr txBox="1"/>
          <p:nvPr/>
        </p:nvSpPr>
        <p:spPr>
          <a:xfrm>
            <a:off x="181973" y="3794938"/>
            <a:ext cx="4770170" cy="2862322"/>
          </a:xfrm>
          <a:prstGeom prst="rect">
            <a:avLst/>
          </a:prstGeom>
          <a:noFill/>
        </p:spPr>
        <p:txBody>
          <a:bodyPr wrap="square">
            <a:spAutoFit/>
          </a:bodyPr>
          <a:lstStyle/>
          <a:p>
            <a:pPr marL="285750" indent="-285750" algn="l" fontAlgn="base">
              <a:buFont typeface="Arial" panose="020B0604020202020204" pitchFamily="34" charset="0"/>
              <a:buChar char="•"/>
            </a:pPr>
            <a:r>
              <a:rPr lang="en-US" sz="2000" b="1" i="0" dirty="0">
                <a:solidFill>
                  <a:schemeClr val="accent1"/>
                </a:solidFill>
                <a:effectLst/>
                <a:highlight>
                  <a:srgbClr val="FFFFFF"/>
                </a:highlight>
                <a:latin typeface="Times New Roman" panose="02020603050405020304" pitchFamily="18" charset="0"/>
                <a:cs typeface="Times New Roman" panose="02020603050405020304" pitchFamily="18" charset="0"/>
              </a:rPr>
              <a:t>Distributed System Software: </a:t>
            </a:r>
            <a:r>
              <a:rPr lang="en-US" sz="2000" b="0" i="0" dirty="0">
                <a:solidFill>
                  <a:schemeClr val="accent1"/>
                </a:solidFill>
                <a:effectLst/>
                <a:highlight>
                  <a:srgbClr val="FFFFFF"/>
                </a:highlight>
                <a:latin typeface="Times New Roman" panose="02020603050405020304" pitchFamily="18" charset="0"/>
                <a:cs typeface="Times New Roman" panose="02020603050405020304" pitchFamily="18" charset="0"/>
              </a:rPr>
              <a:t>This Software enables computers to coordinate their activities and to share the resources such as Hardware, Software, Data, etc.</a:t>
            </a:r>
          </a:p>
          <a:p>
            <a:pPr marL="285750" indent="-285750" algn="l" fontAlgn="base">
              <a:buFont typeface="Arial" panose="020B0604020202020204" pitchFamily="34" charset="0"/>
              <a:buChar char="•"/>
            </a:pPr>
            <a:r>
              <a:rPr lang="en-US" sz="2000" b="1" i="0" dirty="0">
                <a:solidFill>
                  <a:schemeClr val="accent1"/>
                </a:solidFill>
                <a:effectLst/>
                <a:highlight>
                  <a:srgbClr val="FFFFFF"/>
                </a:highlight>
                <a:latin typeface="Times New Roman" panose="02020603050405020304" pitchFamily="18" charset="0"/>
                <a:cs typeface="Times New Roman" panose="02020603050405020304" pitchFamily="18" charset="0"/>
              </a:rPr>
              <a:t>Database: </a:t>
            </a:r>
            <a:r>
              <a:rPr lang="en-US" sz="2000" b="0" i="0" dirty="0">
                <a:solidFill>
                  <a:schemeClr val="accent1"/>
                </a:solidFill>
                <a:effectLst/>
                <a:highlight>
                  <a:srgbClr val="FFFFFF"/>
                </a:highlight>
                <a:latin typeface="Times New Roman" panose="02020603050405020304" pitchFamily="18" charset="0"/>
                <a:cs typeface="Times New Roman" panose="02020603050405020304" pitchFamily="18" charset="0"/>
              </a:rPr>
              <a:t>It is used to store the processed data that are processed by each Node/System of the Distributed systems that are connected to the Centralized network.</a:t>
            </a:r>
          </a:p>
        </p:txBody>
      </p:sp>
    </p:spTree>
    <p:extLst>
      <p:ext uri="{BB962C8B-B14F-4D97-AF65-F5344CB8AC3E}">
        <p14:creationId xmlns:p14="http://schemas.microsoft.com/office/powerpoint/2010/main" val="50620440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8B6B795-47C0-A60F-D3CC-AD370917E388}"/>
              </a:ext>
            </a:extLst>
          </p:cNvPr>
          <p:cNvPicPr>
            <a:picLocks noChangeAspect="1"/>
          </p:cNvPicPr>
          <p:nvPr/>
        </p:nvPicPr>
        <p:blipFill>
          <a:blip r:embed="rId2"/>
          <a:stretch>
            <a:fillRect/>
          </a:stretch>
        </p:blipFill>
        <p:spPr>
          <a:xfrm>
            <a:off x="297951" y="1365594"/>
            <a:ext cx="11438267" cy="3833129"/>
          </a:xfrm>
          <a:prstGeom prst="rect">
            <a:avLst/>
          </a:prstGeom>
        </p:spPr>
      </p:pic>
    </p:spTree>
    <p:extLst>
      <p:ext uri="{BB962C8B-B14F-4D97-AF65-F5344CB8AC3E}">
        <p14:creationId xmlns:p14="http://schemas.microsoft.com/office/powerpoint/2010/main" val="188974589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B277008-24D6-17E2-42FE-15BF167734AB}"/>
              </a:ext>
            </a:extLst>
          </p:cNvPr>
          <p:cNvPicPr>
            <a:picLocks noChangeAspect="1"/>
          </p:cNvPicPr>
          <p:nvPr/>
        </p:nvPicPr>
        <p:blipFill>
          <a:blip r:embed="rId2"/>
          <a:stretch>
            <a:fillRect/>
          </a:stretch>
        </p:blipFill>
        <p:spPr>
          <a:xfrm>
            <a:off x="1272231" y="0"/>
            <a:ext cx="9647538" cy="6858000"/>
          </a:xfrm>
          <a:prstGeom prst="rect">
            <a:avLst/>
          </a:prstGeom>
        </p:spPr>
      </p:pic>
    </p:spTree>
    <p:extLst>
      <p:ext uri="{BB962C8B-B14F-4D97-AF65-F5344CB8AC3E}">
        <p14:creationId xmlns:p14="http://schemas.microsoft.com/office/powerpoint/2010/main" val="248831968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063E788-7E54-1EF4-090C-E9719194B6DA}"/>
              </a:ext>
            </a:extLst>
          </p:cNvPr>
          <p:cNvPicPr>
            <a:picLocks noChangeAspect="1"/>
          </p:cNvPicPr>
          <p:nvPr/>
        </p:nvPicPr>
        <p:blipFill>
          <a:blip r:embed="rId2"/>
          <a:stretch>
            <a:fillRect/>
          </a:stretch>
        </p:blipFill>
        <p:spPr>
          <a:xfrm>
            <a:off x="369870" y="842256"/>
            <a:ext cx="11281025" cy="4786930"/>
          </a:xfrm>
          <a:prstGeom prst="rect">
            <a:avLst/>
          </a:prstGeom>
        </p:spPr>
      </p:pic>
    </p:spTree>
    <p:extLst>
      <p:ext uri="{BB962C8B-B14F-4D97-AF65-F5344CB8AC3E}">
        <p14:creationId xmlns:p14="http://schemas.microsoft.com/office/powerpoint/2010/main" val="19313886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B3C15BB-4CB9-7716-9E62-5E3C1FBA4C81}"/>
              </a:ext>
            </a:extLst>
          </p:cNvPr>
          <p:cNvPicPr>
            <a:picLocks noChangeAspect="1"/>
          </p:cNvPicPr>
          <p:nvPr/>
        </p:nvPicPr>
        <p:blipFill>
          <a:blip r:embed="rId2"/>
          <a:stretch>
            <a:fillRect/>
          </a:stretch>
        </p:blipFill>
        <p:spPr>
          <a:xfrm>
            <a:off x="82193" y="911942"/>
            <a:ext cx="12192000" cy="5034116"/>
          </a:xfrm>
          <a:prstGeom prst="rect">
            <a:avLst/>
          </a:prstGeom>
        </p:spPr>
      </p:pic>
    </p:spTree>
    <p:extLst>
      <p:ext uri="{BB962C8B-B14F-4D97-AF65-F5344CB8AC3E}">
        <p14:creationId xmlns:p14="http://schemas.microsoft.com/office/powerpoint/2010/main" val="367867635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4D37D5B-366E-8328-99D9-77239825083F}"/>
              </a:ext>
            </a:extLst>
          </p:cNvPr>
          <p:cNvPicPr>
            <a:picLocks noChangeAspect="1"/>
          </p:cNvPicPr>
          <p:nvPr/>
        </p:nvPicPr>
        <p:blipFill>
          <a:blip r:embed="rId2"/>
          <a:stretch>
            <a:fillRect/>
          </a:stretch>
        </p:blipFill>
        <p:spPr>
          <a:xfrm>
            <a:off x="365278" y="1247195"/>
            <a:ext cx="11070413" cy="4105641"/>
          </a:xfrm>
          <a:prstGeom prst="rect">
            <a:avLst/>
          </a:prstGeom>
        </p:spPr>
      </p:pic>
    </p:spTree>
    <p:extLst>
      <p:ext uri="{BB962C8B-B14F-4D97-AF65-F5344CB8AC3E}">
        <p14:creationId xmlns:p14="http://schemas.microsoft.com/office/powerpoint/2010/main" val="274943320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2515743-0CD4-EC6C-938C-F8130D97C6A0}"/>
              </a:ext>
            </a:extLst>
          </p:cNvPr>
          <p:cNvPicPr>
            <a:picLocks noChangeAspect="1"/>
          </p:cNvPicPr>
          <p:nvPr/>
        </p:nvPicPr>
        <p:blipFill>
          <a:blip r:embed="rId2"/>
          <a:stretch>
            <a:fillRect/>
          </a:stretch>
        </p:blipFill>
        <p:spPr>
          <a:xfrm>
            <a:off x="236306" y="495677"/>
            <a:ext cx="11955694" cy="5752937"/>
          </a:xfrm>
          <a:prstGeom prst="rect">
            <a:avLst/>
          </a:prstGeom>
        </p:spPr>
      </p:pic>
    </p:spTree>
    <p:extLst>
      <p:ext uri="{BB962C8B-B14F-4D97-AF65-F5344CB8AC3E}">
        <p14:creationId xmlns:p14="http://schemas.microsoft.com/office/powerpoint/2010/main" val="302266518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C7591FC-65E9-5786-8D55-68D58592A324}"/>
              </a:ext>
            </a:extLst>
          </p:cNvPr>
          <p:cNvPicPr>
            <a:picLocks noChangeAspect="1"/>
          </p:cNvPicPr>
          <p:nvPr/>
        </p:nvPicPr>
        <p:blipFill>
          <a:blip r:embed="rId2"/>
          <a:stretch>
            <a:fillRect/>
          </a:stretch>
        </p:blipFill>
        <p:spPr>
          <a:xfrm>
            <a:off x="296403" y="187781"/>
            <a:ext cx="11599193" cy="6482438"/>
          </a:xfrm>
          <a:prstGeom prst="rect">
            <a:avLst/>
          </a:prstGeom>
        </p:spPr>
      </p:pic>
    </p:spTree>
    <p:extLst>
      <p:ext uri="{BB962C8B-B14F-4D97-AF65-F5344CB8AC3E}">
        <p14:creationId xmlns:p14="http://schemas.microsoft.com/office/powerpoint/2010/main" val="206700836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F36141F-3481-6AF6-7A3F-CC734DFB2E54}"/>
              </a:ext>
            </a:extLst>
          </p:cNvPr>
          <p:cNvPicPr>
            <a:picLocks noChangeAspect="1"/>
          </p:cNvPicPr>
          <p:nvPr/>
        </p:nvPicPr>
        <p:blipFill>
          <a:blip r:embed="rId2"/>
          <a:stretch>
            <a:fillRect/>
          </a:stretch>
        </p:blipFill>
        <p:spPr>
          <a:xfrm>
            <a:off x="143839" y="143839"/>
            <a:ext cx="9082355" cy="3612300"/>
          </a:xfrm>
          <a:prstGeom prst="rect">
            <a:avLst/>
          </a:prstGeom>
        </p:spPr>
      </p:pic>
      <p:pic>
        <p:nvPicPr>
          <p:cNvPr id="7" name="Picture 6">
            <a:extLst>
              <a:ext uri="{FF2B5EF4-FFF2-40B4-BE49-F238E27FC236}">
                <a16:creationId xmlns:a16="http://schemas.microsoft.com/office/drawing/2014/main" id="{4FC7C718-D2AF-3A31-8E0A-26A1AA9C1874}"/>
              </a:ext>
            </a:extLst>
          </p:cNvPr>
          <p:cNvPicPr>
            <a:picLocks noChangeAspect="1"/>
          </p:cNvPicPr>
          <p:nvPr/>
        </p:nvPicPr>
        <p:blipFill>
          <a:blip r:embed="rId3"/>
          <a:stretch>
            <a:fillRect/>
          </a:stretch>
        </p:blipFill>
        <p:spPr>
          <a:xfrm>
            <a:off x="2650732" y="3654996"/>
            <a:ext cx="8558710" cy="3059165"/>
          </a:xfrm>
          <a:prstGeom prst="rect">
            <a:avLst/>
          </a:prstGeom>
        </p:spPr>
      </p:pic>
    </p:spTree>
    <p:extLst>
      <p:ext uri="{BB962C8B-B14F-4D97-AF65-F5344CB8AC3E}">
        <p14:creationId xmlns:p14="http://schemas.microsoft.com/office/powerpoint/2010/main" val="75497121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9A023E3-F6D0-EA9A-1D41-5A2FF9FCD851}"/>
              </a:ext>
            </a:extLst>
          </p:cNvPr>
          <p:cNvPicPr>
            <a:picLocks noChangeAspect="1"/>
          </p:cNvPicPr>
          <p:nvPr/>
        </p:nvPicPr>
        <p:blipFill>
          <a:blip r:embed="rId2"/>
          <a:stretch>
            <a:fillRect/>
          </a:stretch>
        </p:blipFill>
        <p:spPr>
          <a:xfrm>
            <a:off x="1049293" y="542038"/>
            <a:ext cx="10093413" cy="5773923"/>
          </a:xfrm>
          <a:prstGeom prst="rect">
            <a:avLst/>
          </a:prstGeom>
        </p:spPr>
      </p:pic>
    </p:spTree>
    <p:extLst>
      <p:ext uri="{BB962C8B-B14F-4D97-AF65-F5344CB8AC3E}">
        <p14:creationId xmlns:p14="http://schemas.microsoft.com/office/powerpoint/2010/main" val="172420429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0557527-DF26-EB30-D650-EFE1970AA8CC}"/>
              </a:ext>
            </a:extLst>
          </p:cNvPr>
          <p:cNvPicPr>
            <a:picLocks noChangeAspect="1"/>
          </p:cNvPicPr>
          <p:nvPr/>
        </p:nvPicPr>
        <p:blipFill>
          <a:blip r:embed="rId2"/>
          <a:stretch>
            <a:fillRect/>
          </a:stretch>
        </p:blipFill>
        <p:spPr>
          <a:xfrm>
            <a:off x="760287" y="303492"/>
            <a:ext cx="11143115" cy="6251016"/>
          </a:xfrm>
          <a:prstGeom prst="rect">
            <a:avLst/>
          </a:prstGeom>
        </p:spPr>
      </p:pic>
    </p:spTree>
    <p:extLst>
      <p:ext uri="{BB962C8B-B14F-4D97-AF65-F5344CB8AC3E}">
        <p14:creationId xmlns:p14="http://schemas.microsoft.com/office/powerpoint/2010/main" val="39392911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16A9034-1E01-2A54-F220-A2C871D73731}"/>
              </a:ext>
            </a:extLst>
          </p:cNvPr>
          <p:cNvPicPr>
            <a:picLocks noChangeAspect="1"/>
          </p:cNvPicPr>
          <p:nvPr/>
        </p:nvPicPr>
        <p:blipFill>
          <a:blip r:embed="rId2"/>
          <a:stretch>
            <a:fillRect/>
          </a:stretch>
        </p:blipFill>
        <p:spPr>
          <a:xfrm>
            <a:off x="1130157" y="214174"/>
            <a:ext cx="8989446" cy="6429652"/>
          </a:xfrm>
          <a:prstGeom prst="rect">
            <a:avLst/>
          </a:prstGeom>
        </p:spPr>
      </p:pic>
    </p:spTree>
    <p:extLst>
      <p:ext uri="{BB962C8B-B14F-4D97-AF65-F5344CB8AC3E}">
        <p14:creationId xmlns:p14="http://schemas.microsoft.com/office/powerpoint/2010/main" val="20388030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B5334CF-9FFF-6144-CFB2-9C38C531A67D}"/>
              </a:ext>
            </a:extLst>
          </p:cNvPr>
          <p:cNvSpPr>
            <a:spLocks noGrp="1"/>
          </p:cNvSpPr>
          <p:nvPr>
            <p:ph idx="1"/>
          </p:nvPr>
        </p:nvSpPr>
        <p:spPr>
          <a:xfrm>
            <a:off x="626723" y="1304818"/>
            <a:ext cx="11322121" cy="4387065"/>
          </a:xfrm>
        </p:spPr>
        <p:txBody>
          <a:bodyPr>
            <a:normAutofit/>
          </a:bodyPr>
          <a:lstStyle/>
          <a:p>
            <a:pPr algn="l" fontAlgn="base">
              <a:buFont typeface="Arial" panose="020B0604020202020204" pitchFamily="34" charset="0"/>
              <a:buChar char="•"/>
            </a:pPr>
            <a:r>
              <a:rPr lang="en-US" sz="2200" b="0" i="0" dirty="0">
                <a:solidFill>
                  <a:srgbClr val="273239"/>
                </a:solidFill>
                <a:effectLst/>
                <a:highlight>
                  <a:srgbClr val="FFFFFF"/>
                </a:highlight>
                <a:latin typeface="Times New Roman" panose="02020603050405020304" pitchFamily="18" charset="0"/>
                <a:cs typeface="Times New Roman" panose="02020603050405020304" pitchFamily="18" charset="0"/>
              </a:rPr>
              <a:t>As we can see that each Autonomous System has a common Application that can have its own data that is shared by the Centralized Database System.</a:t>
            </a:r>
          </a:p>
          <a:p>
            <a:pPr algn="l" fontAlgn="base">
              <a:buFont typeface="Arial" panose="020B0604020202020204" pitchFamily="34" charset="0"/>
              <a:buChar char="•"/>
            </a:pPr>
            <a:r>
              <a:rPr lang="en-US" sz="2200" b="0" i="0" dirty="0">
                <a:solidFill>
                  <a:srgbClr val="273239"/>
                </a:solidFill>
                <a:effectLst/>
                <a:highlight>
                  <a:srgbClr val="FFFFFF"/>
                </a:highlight>
                <a:latin typeface="Times New Roman" panose="02020603050405020304" pitchFamily="18" charset="0"/>
                <a:cs typeface="Times New Roman" panose="02020603050405020304" pitchFamily="18" charset="0"/>
              </a:rPr>
              <a:t>To Transfer the Data to Autonomous Systems, Centralized System should be having a Middleware Service and should be connected to a Network.</a:t>
            </a:r>
          </a:p>
          <a:p>
            <a:pPr algn="l" fontAlgn="base">
              <a:buFont typeface="Arial" panose="020B0604020202020204" pitchFamily="34" charset="0"/>
              <a:buChar char="•"/>
            </a:pPr>
            <a:r>
              <a:rPr lang="en-US" sz="2200" b="0" i="0" dirty="0">
                <a:solidFill>
                  <a:srgbClr val="273239"/>
                </a:solidFill>
                <a:effectLst/>
                <a:highlight>
                  <a:srgbClr val="FFFFFF"/>
                </a:highlight>
                <a:latin typeface="Times New Roman" panose="02020603050405020304" pitchFamily="18" charset="0"/>
                <a:cs typeface="Times New Roman" panose="02020603050405020304" pitchFamily="18" charset="0"/>
              </a:rPr>
              <a:t>Middleware Services enable some services which are not present in the local systems or centralized system default by acting as an interface between the Centralized System and the local systems. By using components of Middleware Services systems communicate and manage data.</a:t>
            </a:r>
          </a:p>
          <a:p>
            <a:pPr algn="l" fontAlgn="base">
              <a:buFont typeface="Arial" panose="020B0604020202020204" pitchFamily="34" charset="0"/>
              <a:buChar char="•"/>
            </a:pPr>
            <a:r>
              <a:rPr lang="en-US" sz="2200" b="0" i="0" dirty="0">
                <a:solidFill>
                  <a:srgbClr val="273239"/>
                </a:solidFill>
                <a:effectLst/>
                <a:highlight>
                  <a:srgbClr val="FFFFFF"/>
                </a:highlight>
                <a:latin typeface="Times New Roman" panose="02020603050405020304" pitchFamily="18" charset="0"/>
                <a:cs typeface="Times New Roman" panose="02020603050405020304" pitchFamily="18" charset="0"/>
              </a:rPr>
              <a:t>The Data which is been transferred through the database will be divided into segments or modules and shared with Autonomous systems for processing.</a:t>
            </a:r>
          </a:p>
          <a:p>
            <a:pPr algn="l" fontAlgn="base">
              <a:buFont typeface="Arial" panose="020B0604020202020204" pitchFamily="34" charset="0"/>
              <a:buChar char="•"/>
            </a:pPr>
            <a:r>
              <a:rPr lang="en-US" sz="2200" b="0" i="0" dirty="0">
                <a:solidFill>
                  <a:srgbClr val="273239"/>
                </a:solidFill>
                <a:effectLst/>
                <a:highlight>
                  <a:srgbClr val="FFFFFF"/>
                </a:highlight>
                <a:latin typeface="Times New Roman" panose="02020603050405020304" pitchFamily="18" charset="0"/>
                <a:cs typeface="Times New Roman" panose="02020603050405020304" pitchFamily="18" charset="0"/>
              </a:rPr>
              <a:t>The Data will be processed and then will be transferred to the Centralized system through the network and will be stored in the database.</a:t>
            </a:r>
          </a:p>
          <a:p>
            <a:endParaRPr lang="en-US"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95998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94C9A7-EE96-0210-9979-CB560CE71FAA}"/>
              </a:ext>
            </a:extLst>
          </p:cNvPr>
          <p:cNvSpPr>
            <a:spLocks noGrp="1"/>
          </p:cNvSpPr>
          <p:nvPr>
            <p:ph type="title"/>
          </p:nvPr>
        </p:nvSpPr>
        <p:spPr>
          <a:xfrm>
            <a:off x="838200" y="180190"/>
            <a:ext cx="10515600" cy="652017"/>
          </a:xfrm>
        </p:spPr>
        <p:txBody>
          <a:bodyPr>
            <a:normAutofit/>
          </a:bodyPr>
          <a:lstStyle/>
          <a:p>
            <a:pPr algn="ctr"/>
            <a:r>
              <a:rPr lang="en-US" sz="4000" b="1" u="sng" dirty="0">
                <a:solidFill>
                  <a:schemeClr val="accent1"/>
                </a:solidFill>
              </a:rPr>
              <a:t>Types of Distributed System</a:t>
            </a:r>
          </a:p>
        </p:txBody>
      </p:sp>
      <p:sp>
        <p:nvSpPr>
          <p:cNvPr id="3" name="Content Placeholder 2">
            <a:extLst>
              <a:ext uri="{FF2B5EF4-FFF2-40B4-BE49-F238E27FC236}">
                <a16:creationId xmlns:a16="http://schemas.microsoft.com/office/drawing/2014/main" id="{9E968169-60B1-D6F2-971F-F847AFCE6829}"/>
              </a:ext>
            </a:extLst>
          </p:cNvPr>
          <p:cNvSpPr>
            <a:spLocks noGrp="1"/>
          </p:cNvSpPr>
          <p:nvPr>
            <p:ph idx="1"/>
          </p:nvPr>
        </p:nvSpPr>
        <p:spPr>
          <a:xfrm>
            <a:off x="523983" y="1202076"/>
            <a:ext cx="11537878" cy="2784297"/>
          </a:xfrm>
        </p:spPr>
        <p:txBody>
          <a:bodyPr>
            <a:normAutofit/>
          </a:bodyPr>
          <a:lstStyle/>
          <a:p>
            <a:pPr marL="514350" indent="-514350" algn="l" fontAlgn="base">
              <a:buFont typeface="+mj-lt"/>
              <a:buAutoNum type="arabicPeriod"/>
            </a:pPr>
            <a:r>
              <a:rPr lang="en-US" sz="2400" b="1" i="0" dirty="0">
                <a:solidFill>
                  <a:srgbClr val="273239"/>
                </a:solidFill>
                <a:effectLst/>
                <a:highlight>
                  <a:srgbClr val="FFFFFF"/>
                </a:highlight>
                <a:latin typeface="Times New Roman" panose="02020603050405020304" pitchFamily="18" charset="0"/>
                <a:cs typeface="Times New Roman" panose="02020603050405020304" pitchFamily="18" charset="0"/>
              </a:rPr>
              <a:t>Client-server systems:</a:t>
            </a:r>
            <a:r>
              <a:rPr lang="en-US" sz="2400" b="0" i="0" dirty="0">
                <a:solidFill>
                  <a:srgbClr val="273239"/>
                </a:solidFill>
                <a:effectLst/>
                <a:highlight>
                  <a:srgbClr val="FFFFFF"/>
                </a:highlight>
                <a:latin typeface="Times New Roman" panose="02020603050405020304" pitchFamily="18" charset="0"/>
                <a:cs typeface="Times New Roman" panose="02020603050405020304" pitchFamily="18" charset="0"/>
              </a:rPr>
              <a:t> The most traditional and simple type of distributed system, involves a multitude of networked computers that interact with a central server for data storage, processing, or other common goal.</a:t>
            </a:r>
          </a:p>
          <a:p>
            <a:pPr marL="514350" indent="-514350" algn="l" fontAlgn="base">
              <a:buFont typeface="+mj-lt"/>
              <a:buAutoNum type="arabicPeriod"/>
            </a:pPr>
            <a:r>
              <a:rPr lang="en-US" sz="2400" b="1" i="0" dirty="0">
                <a:solidFill>
                  <a:srgbClr val="273239"/>
                </a:solidFill>
                <a:effectLst/>
                <a:highlight>
                  <a:srgbClr val="FFFFFF"/>
                </a:highlight>
                <a:latin typeface="Times New Roman" panose="02020603050405020304" pitchFamily="18" charset="0"/>
                <a:cs typeface="Times New Roman" panose="02020603050405020304" pitchFamily="18" charset="0"/>
              </a:rPr>
              <a:t>Peer-to-peer networks: </a:t>
            </a:r>
            <a:r>
              <a:rPr lang="en-US" sz="2400" b="0" i="0" dirty="0">
                <a:solidFill>
                  <a:srgbClr val="273239"/>
                </a:solidFill>
                <a:effectLst/>
                <a:highlight>
                  <a:srgbClr val="FFFFFF"/>
                </a:highlight>
                <a:latin typeface="Times New Roman" panose="02020603050405020304" pitchFamily="18" charset="0"/>
                <a:cs typeface="Times New Roman" panose="02020603050405020304" pitchFamily="18" charset="0"/>
              </a:rPr>
              <a:t>They distribute workloads among hundreds or thousands of computers all running the same software.</a:t>
            </a:r>
          </a:p>
          <a:p>
            <a:pPr marL="514350" indent="-514350" algn="l" fontAlgn="base">
              <a:buFont typeface="+mj-lt"/>
              <a:buAutoNum type="arabicPeriod"/>
            </a:pPr>
            <a:r>
              <a:rPr lang="en-US" sz="2400" b="1" i="0" dirty="0">
                <a:solidFill>
                  <a:srgbClr val="273239"/>
                </a:solidFill>
                <a:effectLst/>
                <a:highlight>
                  <a:srgbClr val="FFFFFF"/>
                </a:highlight>
                <a:latin typeface="Times New Roman" panose="02020603050405020304" pitchFamily="18" charset="0"/>
                <a:cs typeface="Times New Roman" panose="02020603050405020304" pitchFamily="18" charset="0"/>
              </a:rPr>
              <a:t>Cell phone networks: </a:t>
            </a:r>
            <a:r>
              <a:rPr lang="en-US" sz="2400" b="0" i="0" dirty="0">
                <a:solidFill>
                  <a:srgbClr val="273239"/>
                </a:solidFill>
                <a:effectLst/>
                <a:highlight>
                  <a:srgbClr val="FFFFFF"/>
                </a:highlight>
                <a:latin typeface="Times New Roman" panose="02020603050405020304" pitchFamily="18" charset="0"/>
                <a:cs typeface="Times New Roman" panose="02020603050405020304" pitchFamily="18" charset="0"/>
              </a:rPr>
              <a:t>It is an advanced distributed system, sharing workloads among handsets, switching systems, and internet-based devices.</a:t>
            </a:r>
          </a:p>
          <a:p>
            <a:pPr marL="514350" indent="-514350">
              <a:buFont typeface="+mj-lt"/>
              <a:buAutoNum type="arabicPeriod"/>
            </a:pPr>
            <a:endParaRPr lang="en-US" sz="2400"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91999CC5-74B4-429E-EB2B-AEEF054A12E6}"/>
              </a:ext>
            </a:extLst>
          </p:cNvPr>
          <p:cNvSpPr txBox="1"/>
          <p:nvPr/>
        </p:nvSpPr>
        <p:spPr>
          <a:xfrm>
            <a:off x="1387012" y="4788832"/>
            <a:ext cx="10233059" cy="1015663"/>
          </a:xfrm>
          <a:prstGeom prst="rect">
            <a:avLst/>
          </a:prstGeom>
          <a:noFill/>
        </p:spPr>
        <p:txBody>
          <a:bodyPr wrap="square">
            <a:spAutoFit/>
          </a:bodyPr>
          <a:lstStyle/>
          <a:p>
            <a:r>
              <a:rPr lang="en-US" sz="2000" b="0" i="1" dirty="0">
                <a:solidFill>
                  <a:schemeClr val="accent1"/>
                </a:solidFill>
                <a:effectLst/>
                <a:highlight>
                  <a:srgbClr val="F9F9F9"/>
                </a:highlight>
                <a:latin typeface="Nunito" pitchFamily="2" charset="0"/>
              </a:rPr>
              <a:t>The most common forms of distributed systems today operate over the internet, handing off workloads to dozens of cloud-based virtual server instances that are created as needed, and then terminated when the task is complete.</a:t>
            </a:r>
            <a:endParaRPr lang="en-US" sz="2000" dirty="0">
              <a:solidFill>
                <a:schemeClr val="accent1"/>
              </a:solidFill>
            </a:endParaRPr>
          </a:p>
        </p:txBody>
      </p:sp>
    </p:spTree>
    <p:extLst>
      <p:ext uri="{BB962C8B-B14F-4D97-AF65-F5344CB8AC3E}">
        <p14:creationId xmlns:p14="http://schemas.microsoft.com/office/powerpoint/2010/main" val="30677097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What Is Client-Server Architecture? | Liquid Web">
            <a:extLst>
              <a:ext uri="{FF2B5EF4-FFF2-40B4-BE49-F238E27FC236}">
                <a16:creationId xmlns:a16="http://schemas.microsoft.com/office/drawing/2014/main" id="{FE4154D5-5E83-255D-C0A7-7BFF588512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7690" y="323819"/>
            <a:ext cx="9349288" cy="595882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991CA6B-5411-0675-DF3D-79B392AC64A8}"/>
              </a:ext>
            </a:extLst>
          </p:cNvPr>
          <p:cNvSpPr txBox="1"/>
          <p:nvPr/>
        </p:nvSpPr>
        <p:spPr>
          <a:xfrm>
            <a:off x="7319481" y="6072516"/>
            <a:ext cx="4629364" cy="461665"/>
          </a:xfrm>
          <a:prstGeom prst="rect">
            <a:avLst/>
          </a:prstGeom>
          <a:noFill/>
        </p:spPr>
        <p:txBody>
          <a:bodyPr wrap="square">
            <a:spAutoFit/>
          </a:bodyPr>
          <a:lstStyle/>
          <a:p>
            <a:pPr algn="l"/>
            <a:r>
              <a:rPr lang="en-US" sz="2400" b="0" i="0" u="none" strike="noStrike" dirty="0">
                <a:effectLst/>
                <a:highlight>
                  <a:srgbClr val="FFFFFF"/>
                </a:highlight>
                <a:latin typeface="Google Sans"/>
              </a:rPr>
              <a:t>Client-Server Architecture</a:t>
            </a:r>
            <a:endParaRPr lang="en-US" sz="2400" b="0" i="0" u="none" strike="noStrike" dirty="0">
              <a:effectLst/>
              <a:highlight>
                <a:srgbClr val="FFFFFF"/>
              </a:highlight>
              <a:latin typeface="Google Sans"/>
              <a:hlinkClick r:id="rId3"/>
            </a:endParaRPr>
          </a:p>
        </p:txBody>
      </p:sp>
    </p:spTree>
    <p:extLst>
      <p:ext uri="{BB962C8B-B14F-4D97-AF65-F5344CB8AC3E}">
        <p14:creationId xmlns:p14="http://schemas.microsoft.com/office/powerpoint/2010/main" val="25921616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Peer-To-Peer architecture 1 | Download Scientific Diagram">
            <a:extLst>
              <a:ext uri="{FF2B5EF4-FFF2-40B4-BE49-F238E27FC236}">
                <a16:creationId xmlns:a16="http://schemas.microsoft.com/office/drawing/2014/main" id="{0C97B3D5-AD93-1A29-54D1-80CFAA2921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01119" y="592638"/>
            <a:ext cx="7692966" cy="462663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1717409-D975-4413-73DA-D5A5339B90A0}"/>
              </a:ext>
            </a:extLst>
          </p:cNvPr>
          <p:cNvSpPr txBox="1"/>
          <p:nvPr/>
        </p:nvSpPr>
        <p:spPr>
          <a:xfrm>
            <a:off x="3223517" y="5692152"/>
            <a:ext cx="6097712" cy="400110"/>
          </a:xfrm>
          <a:prstGeom prst="rect">
            <a:avLst/>
          </a:prstGeom>
          <a:noFill/>
        </p:spPr>
        <p:txBody>
          <a:bodyPr wrap="square">
            <a:spAutoFit/>
          </a:bodyPr>
          <a:lstStyle/>
          <a:p>
            <a:pPr algn="ctr"/>
            <a:r>
              <a:rPr lang="en-US" sz="2000" b="0" i="0" u="none" strike="noStrike" dirty="0">
                <a:effectLst/>
                <a:highlight>
                  <a:srgbClr val="FFFFFF"/>
                </a:highlight>
                <a:latin typeface="Google Sans"/>
              </a:rPr>
              <a:t>Peer-To-Peer architecture</a:t>
            </a:r>
            <a:endParaRPr lang="en-US" sz="2000" b="0" i="0" u="none" strike="noStrike" dirty="0">
              <a:effectLst/>
              <a:highlight>
                <a:srgbClr val="FFFFFF"/>
              </a:highlight>
              <a:latin typeface="Google Sans"/>
              <a:hlinkClick r:id="rId3"/>
            </a:endParaRPr>
          </a:p>
        </p:txBody>
      </p:sp>
    </p:spTree>
    <p:extLst>
      <p:ext uri="{BB962C8B-B14F-4D97-AF65-F5344CB8AC3E}">
        <p14:creationId xmlns:p14="http://schemas.microsoft.com/office/powerpoint/2010/main" val="91954788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8273</TotalTime>
  <Words>1875</Words>
  <Application>Microsoft Macintosh PowerPoint</Application>
  <PresentationFormat>Widescreen</PresentationFormat>
  <Paragraphs>72</Paragraphs>
  <Slides>49</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49</vt:i4>
      </vt:variant>
    </vt:vector>
  </HeadingPairs>
  <TitlesOfParts>
    <vt:vector size="56" baseType="lpstr">
      <vt:lpstr>Arial</vt:lpstr>
      <vt:lpstr>Calibri</vt:lpstr>
      <vt:lpstr>Calibri Light</vt:lpstr>
      <vt:lpstr>Google Sans</vt:lpstr>
      <vt:lpstr>Nunito</vt:lpstr>
      <vt:lpstr>Times New Roman</vt:lpstr>
      <vt:lpstr>Office Theme</vt:lpstr>
      <vt:lpstr>UNIT 1: Introduction UNIT 2: Architecture </vt:lpstr>
      <vt:lpstr>PowerPoint Presentation</vt:lpstr>
      <vt:lpstr>PowerPoint Presentation</vt:lpstr>
      <vt:lpstr>Example of a Distributed System</vt:lpstr>
      <vt:lpstr>PowerPoint Presentation</vt:lpstr>
      <vt:lpstr>PowerPoint Presentation</vt:lpstr>
      <vt:lpstr>Types of Distributed System</vt:lpstr>
      <vt:lpstr>PowerPoint Presentation</vt:lpstr>
      <vt:lpstr>PowerPoint Presentation</vt:lpstr>
      <vt:lpstr>PowerPoint Presentation</vt:lpstr>
      <vt:lpstr>Characteristics of Distributed System</vt:lpstr>
      <vt:lpstr>PowerPoint Presentation</vt:lpstr>
      <vt:lpstr>PowerPoint Presentation</vt:lpstr>
      <vt:lpstr>Architecture Styles in Distributed Systems</vt:lpstr>
      <vt:lpstr>PowerPoint Presentation</vt:lpstr>
      <vt:lpstr>Architecture Styles: To show different arrangement styles among computers Architecture styles are proposed. </vt:lpstr>
      <vt:lpstr>PowerPoint Presentation</vt:lpstr>
      <vt:lpstr>PowerPoint Presentation</vt:lpstr>
      <vt:lpstr>PowerPoint Presentation</vt:lpstr>
      <vt:lpstr>PowerPoint Presentation</vt:lpstr>
      <vt:lpstr>Role of Middleware in Distributed System</vt:lpstr>
      <vt:lpstr>Why use middleware?</vt:lpstr>
      <vt:lpstr>System Architectures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UNIT 1: Introduction </dc:title>
  <dc:creator>Youba Raj Devkota</dc:creator>
  <cp:lastModifiedBy>Microsoft Office User</cp:lastModifiedBy>
  <cp:revision>67</cp:revision>
  <dcterms:created xsi:type="dcterms:W3CDTF">2024-05-13T07:18:46Z</dcterms:created>
  <dcterms:modified xsi:type="dcterms:W3CDTF">2024-06-09T16:06:47Z</dcterms:modified>
</cp:coreProperties>
</file>